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256" r:id="rId2"/>
    <p:sldId id="258" r:id="rId3"/>
    <p:sldId id="259" r:id="rId4"/>
    <p:sldId id="262" r:id="rId5"/>
    <p:sldId id="266" r:id="rId6"/>
    <p:sldId id="267" r:id="rId7"/>
    <p:sldId id="271" r:id="rId8"/>
    <p:sldId id="273" r:id="rId9"/>
    <p:sldId id="275" r:id="rId10"/>
    <p:sldId id="279" r:id="rId11"/>
    <p:sldId id="281" r:id="rId12"/>
    <p:sldId id="283" r:id="rId13"/>
    <p:sldId id="284" r:id="rId14"/>
    <p:sldId id="285" r:id="rId15"/>
    <p:sldId id="286" r:id="rId16"/>
    <p:sldId id="287" r:id="rId17"/>
    <p:sldId id="288" r:id="rId18"/>
    <p:sldId id="289" r:id="rId19"/>
    <p:sldId id="290" r:id="rId20"/>
    <p:sldId id="291" r:id="rId21"/>
    <p:sldId id="29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63" d="100"/>
          <a:sy n="63" d="100"/>
        </p:scale>
        <p:origin x="222"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F"/>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18EB9-AD07-4254-BA0C-081E9701D3FC}" type="datetimeFigureOut">
              <a:rPr lang="fr-BF" smtClean="0"/>
              <a:t>09/05/2022</a:t>
            </a:fld>
            <a:endParaRPr lang="fr-BF"/>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F"/>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F"/>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F"/>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705F7E-801D-491D-B52D-8B2B3CC746ED}" type="slidenum">
              <a:rPr lang="fr-BF" smtClean="0"/>
              <a:t>‹N°›</a:t>
            </a:fld>
            <a:endParaRPr lang="fr-BF"/>
          </a:p>
        </p:txBody>
      </p:sp>
    </p:spTree>
    <p:extLst>
      <p:ext uri="{BB962C8B-B14F-4D97-AF65-F5344CB8AC3E}">
        <p14:creationId xmlns:p14="http://schemas.microsoft.com/office/powerpoint/2010/main" val="337997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F" dirty="0"/>
          </a:p>
        </p:txBody>
      </p:sp>
      <p:sp>
        <p:nvSpPr>
          <p:cNvPr id="4" name="Espace réservé du numéro de diapositive 3"/>
          <p:cNvSpPr>
            <a:spLocks noGrp="1"/>
          </p:cNvSpPr>
          <p:nvPr>
            <p:ph type="sldNum" sz="quarter" idx="5"/>
          </p:nvPr>
        </p:nvSpPr>
        <p:spPr/>
        <p:txBody>
          <a:bodyPr/>
          <a:lstStyle/>
          <a:p>
            <a:fld id="{21705F7E-801D-491D-B52D-8B2B3CC746ED}" type="slidenum">
              <a:rPr lang="fr-BF" smtClean="0"/>
              <a:t>1</a:t>
            </a:fld>
            <a:endParaRPr lang="fr-BF"/>
          </a:p>
        </p:txBody>
      </p:sp>
    </p:spTree>
    <p:extLst>
      <p:ext uri="{BB962C8B-B14F-4D97-AF65-F5344CB8AC3E}">
        <p14:creationId xmlns:p14="http://schemas.microsoft.com/office/powerpoint/2010/main" val="73714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actionButton</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Notificação de casos de PFA, Sarampo e MAPI durante a campanha</a:t>
            </a:r>
            <a:endParaRPr dirty="0"/>
          </a:p>
          <a:p>
            <a:r>
              <a:rPr b="0" dirty="0"/>
              <a:t>No alt text provided</a:t>
            </a:r>
            <a:endParaRPr dirty="0"/>
          </a:p>
          <a:p>
            <a:endParaRPr dirty="0"/>
          </a:p>
          <a:p>
            <a:r>
              <a:rPr b="1" dirty="0"/>
              <a:t>Sarampo notificadas durante a campanha por area</a:t>
            </a:r>
            <a:endParaRPr dirty="0"/>
          </a:p>
          <a:p>
            <a:r>
              <a:rPr b="0" dirty="0"/>
              <a:t>No alt text provided</a:t>
            </a:r>
            <a:endParaRPr dirty="0"/>
          </a:p>
          <a:p>
            <a:endParaRPr dirty="0"/>
          </a:p>
          <a:p>
            <a:r>
              <a:rPr b="1" dirty="0"/>
              <a:t>PFAs notificadas durante a campanha por area</a:t>
            </a:r>
            <a:endParaRPr dirty="0"/>
          </a:p>
          <a:p>
            <a:r>
              <a:rPr b="0" dirty="0"/>
              <a:t>No alt text provided</a:t>
            </a:r>
            <a:endParaRPr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regiao</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Equipa 3 da área sanitária de Bubaque no quarto dia de campanha de vacinação integrada com vitamina A e Mebendazol, na Ilha de Rubane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O representante da OMS e o coordenador do GPEI no campo da supervisão da campanha Pólio</a:t>
            </a:r>
            <a:endParaRPr dirty="0"/>
          </a:p>
          <a:p>
            <a:r>
              <a:rPr b="0" dirty="0"/>
              <a:t>No alt text provided</a:t>
            </a:r>
            <a:endParaRPr dirty="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0-59 meses por área sanitaria</a:t>
            </a:r>
            <a:endParaRPr dirty="0"/>
          </a:p>
          <a:p>
            <a:r>
              <a:rPr b="0" dirty="0"/>
              <a:t>No alt text provided</a:t>
            </a:r>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Mobilização comunitária ativa neste dia de campanha contra a Pólio na região de Quinara</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Restituição da campanha na região de Quinara</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Supervisão na área sanitaria de Belém, região do setor autónomo de Bissau</a:t>
            </a:r>
            <a:endParaRPr dirty="0"/>
          </a:p>
          <a:p>
            <a:r>
              <a:rPr b="0" dirty="0"/>
              <a:t>No alt text provided</a:t>
            </a:r>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Doses complementares recebidos durante a campanha</a:t>
            </a:r>
            <a:endParaRPr dirty="0"/>
          </a:p>
          <a:p>
            <a:r>
              <a:rPr b="0" dirty="0"/>
              <a:t>No alt text provided</a:t>
            </a:r>
            <a:endParaRPr dirty="0"/>
          </a:p>
          <a:p>
            <a:endParaRPr dirty="0"/>
          </a:p>
          <a:p>
            <a:r>
              <a:rPr b="1" dirty="0"/>
              <a:t>Dados demograficos</a:t>
            </a:r>
            <a:endParaRPr dirty="0"/>
          </a:p>
          <a:p>
            <a:r>
              <a:rPr b="0" dirty="0"/>
              <a:t>No alt text provided</a:t>
            </a:r>
            <a:endParaRPr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Total_vacinados 0-59 Messes_por area sanitaria</a:t>
            </a:r>
            <a:endParaRPr dirty="0"/>
          </a:p>
          <a:p>
            <a:r>
              <a:rPr b="0" dirty="0"/>
              <a:t>No alt text provided</a:t>
            </a:r>
            <a:endParaRPr dirty="0"/>
          </a:p>
          <a:p>
            <a:endParaRPr dirty="0"/>
          </a:p>
          <a:p>
            <a:r>
              <a:rPr b="1" dirty="0"/>
              <a:t>Proporção de crianças vacinadas por faixa etária</a:t>
            </a:r>
            <a:endParaRPr dirty="0"/>
          </a:p>
          <a:p>
            <a:r>
              <a:rPr b="0" dirty="0"/>
              <a:t>No alt text provided</a:t>
            </a:r>
            <a:endParaRPr dirty="0"/>
          </a:p>
          <a:p>
            <a:endParaRPr dirty="0"/>
          </a:p>
          <a:p>
            <a:r>
              <a:rPr b="1" dirty="0"/>
              <a:t>Locais de vacinação das crianças</a:t>
            </a:r>
            <a:endParaRPr dirty="0"/>
          </a:p>
          <a:p>
            <a:r>
              <a:rPr b="0" dirty="0"/>
              <a:t>No alt text provided</a:t>
            </a:r>
            <a:endParaRPr dirty="0"/>
          </a:p>
          <a:p>
            <a:endParaRPr dirty="0"/>
          </a:p>
          <a:p>
            <a:r>
              <a:rPr b="1" dirty="0"/>
              <a:t>Total_vacinados 0 -_0-59 Messes_ por regiao</a:t>
            </a:r>
            <a:endParaRPr dirty="0"/>
          </a:p>
          <a:p>
            <a:r>
              <a:rPr b="0" dirty="0"/>
              <a:t>No alt text provided</a:t>
            </a:r>
            <a:endParaRPr dirty="0"/>
          </a:p>
          <a:p>
            <a:endParaRPr dirty="0"/>
          </a:p>
          <a:p>
            <a:r>
              <a:rPr b="1" dirty="0"/>
              <a:t>Mapeamento do total vacinados 0-59M</a:t>
            </a:r>
            <a:endParaRPr dirty="0"/>
          </a:p>
          <a:p>
            <a:r>
              <a:rPr b="0" dirty="0"/>
              <a:t>No alt text provided</a:t>
            </a:r>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Cobertura vacinal 0 - 59 Messes  por região </a:t>
            </a:r>
            <a:endParaRPr dirty="0"/>
          </a:p>
          <a:p>
            <a:r>
              <a:rPr b="0" dirty="0"/>
              <a:t>No alt text provided</a:t>
            </a:r>
            <a:endParaRPr dirty="0"/>
          </a:p>
          <a:p>
            <a:endParaRPr dirty="0"/>
          </a:p>
          <a:p>
            <a:r>
              <a:rPr b="1" dirty="0"/>
              <a:t>Proporção de crianças vacinadas por local de residência</a:t>
            </a:r>
            <a:endParaRPr dirty="0"/>
          </a:p>
          <a:p>
            <a:r>
              <a:rPr b="0" dirty="0"/>
              <a:t>No alt text provided</a:t>
            </a:r>
            <a:endParaRPr dirty="0"/>
          </a:p>
          <a:p>
            <a:endParaRPr dirty="0"/>
          </a:p>
          <a:p>
            <a:r>
              <a:rPr b="1" dirty="0"/>
              <a:t>Evolução do total vacinado e da CV_0-59M por dia </a:t>
            </a:r>
            <a:endParaRPr dirty="0"/>
          </a:p>
          <a:p>
            <a:r>
              <a:rPr b="0" dirty="0"/>
              <a:t>No alt text provided</a:t>
            </a:r>
            <a:endParaRPr dirty="0"/>
          </a:p>
          <a:p>
            <a:endParaRPr dirty="0"/>
          </a:p>
          <a:p>
            <a:r>
              <a:rPr b="1" dirty="0"/>
              <a:t>Cobertura vacinal 0 - 59 Messes por area sanitaria</a:t>
            </a:r>
            <a:endParaRPr dirty="0"/>
          </a:p>
          <a:p>
            <a:r>
              <a:rPr b="0" dirty="0"/>
              <a:t>No alt text provided</a:t>
            </a:r>
            <a:endParaRPr dirty="0"/>
          </a:p>
          <a:p>
            <a:endParaRPr dirty="0"/>
          </a:p>
          <a:p>
            <a:r>
              <a:rPr b="1" dirty="0"/>
              <a:t>Mapeamento da cobertura vacinal_ 0-59M </a:t>
            </a:r>
            <a:endParaRPr dirty="0"/>
          </a:p>
          <a:p>
            <a:r>
              <a:rPr b="0" dirty="0"/>
              <a:t>No alt text provided</a:t>
            </a:r>
            <a:endParaRPr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clusteredBarChart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Cobertura_6-11M_VitA, Cobertura_12-59M_VitA e Cobertura_12-59M_Meben po regiao</a:t>
            </a:r>
            <a:endParaRPr dirty="0"/>
          </a:p>
          <a:p>
            <a:r>
              <a:rPr b="0" dirty="0"/>
              <a:t>No alt text provided</a:t>
            </a:r>
            <a:endParaRPr dirty="0"/>
          </a:p>
          <a:p>
            <a:endParaRPr dirty="0"/>
          </a:p>
          <a:p>
            <a:r>
              <a:rPr b="1" dirty="0"/>
              <a:t>Comparação VitA_12-59M e Meben_12-59M e 12-59_vacinado</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Mapeamento das areas sanitarias supervionadas</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image</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slicer</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Perfil dos supervisores</a:t>
            </a:r>
            <a:endParaRPr dirty="0"/>
          </a:p>
          <a:p>
            <a:r>
              <a:rPr b="0" dirty="0"/>
              <a:t>No alt text provided</a:t>
            </a:r>
            <a:endParaRPr dirty="0"/>
          </a:p>
          <a:p>
            <a:endParaRPr dirty="0"/>
          </a:p>
          <a:p>
            <a:r>
              <a:rPr b="1" dirty="0"/>
              <a:t>Distribuição das supervisões realizadas por area</a:t>
            </a:r>
            <a:endParaRPr dirty="0"/>
          </a:p>
          <a:p>
            <a:r>
              <a:rPr b="0" dirty="0"/>
              <a:t>No alt text provided</a:t>
            </a:r>
            <a:endParaRPr dirty="0"/>
          </a:p>
          <a:p>
            <a:endParaRPr dirty="0"/>
          </a:p>
          <a:p>
            <a:r>
              <a:rPr b="1" dirty="0"/>
              <a:t>Distribuição das supervisões realizadas por região</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‹N°›</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5/9/2022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‹N°›</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68946e73-3a77-424f-8b7c-d6bd82a1a91f/?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6"/>
          </a:solidFill>
        </p:spPr>
      </p:pic>
      <p:sp>
        <p:nvSpPr>
          <p:cNvPr id="12" name="Title 1"/>
          <p:cNvSpPr txBox="1">
            <a:spLocks noGrp="1"/>
          </p:cNvSpPr>
          <p:nvPr>
            <p:ph type="title" idx="4294967295"/>
          </p:nvPr>
        </p:nvSpPr>
        <p:spPr>
          <a:xfrm>
            <a:off x="0" y="1402080"/>
            <a:ext cx="11856720" cy="35661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4400" b="0" i="0" kern="1200" baseline="0">
                <a:solidFill>
                  <a:schemeClr val="tx1"/>
                </a:solidFill>
                <a:latin typeface="Segoe UI Light" charset="0"/>
                <a:ea typeface="Segoe UI Light" charset="0"/>
                <a:cs typeface="Segoe UI Light"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pt-BR" sz="4400" b="0" i="0" u="none" strike="noStrike" kern="1200" cap="none" spc="0" normalizeH="0" baseline="0" noProof="0" dirty="0">
                <a:ln>
                  <a:noFill/>
                </a:ln>
                <a:solidFill>
                  <a:schemeClr val="bg1"/>
                </a:solidFill>
                <a:effectLst/>
                <a:uLnTx/>
                <a:uFillTx/>
                <a:latin typeface="Arial Black" panose="020B0A04020102020204" pitchFamily="34" charset="0"/>
              </a:rPr>
              <a:t>Avaliação nacional da campanha de vacinação contra a Polio nVPO2</a:t>
            </a:r>
            <a:br>
              <a:rPr kumimoji="0" lang="pt-BR" sz="4400" b="0" i="0" u="none" strike="noStrike" kern="1200" cap="none" spc="0" normalizeH="0" baseline="0" noProof="0" dirty="0">
                <a:ln>
                  <a:noFill/>
                </a:ln>
                <a:solidFill>
                  <a:schemeClr val="bg1"/>
                </a:solidFill>
                <a:effectLst/>
                <a:uLnTx/>
                <a:uFillTx/>
                <a:latin typeface="Arial Black" panose="020B0A04020102020204" pitchFamily="34" charset="0"/>
              </a:rPr>
            </a:br>
            <a:br>
              <a:rPr kumimoji="0" lang="pt-BR" sz="4400" b="0" i="0" u="none" strike="noStrike" kern="1200" cap="none" spc="0" normalizeH="0" baseline="0" noProof="0" dirty="0">
                <a:ln>
                  <a:noFill/>
                </a:ln>
                <a:solidFill>
                  <a:schemeClr val="bg1"/>
                </a:solidFill>
                <a:effectLst/>
                <a:uLnTx/>
                <a:uFillTx/>
                <a:latin typeface="Arial Black" panose="020B0A04020102020204" pitchFamily="34" charset="0"/>
              </a:rPr>
            </a:br>
            <a:br>
              <a:rPr kumimoji="0" lang="pt-BR" sz="4400" b="0" i="0" u="none" strike="noStrike" kern="1200" cap="none" spc="0" normalizeH="0" baseline="0" noProof="0" dirty="0">
                <a:ln>
                  <a:noFill/>
                </a:ln>
                <a:solidFill>
                  <a:schemeClr val="bg1"/>
                </a:solidFill>
                <a:effectLst/>
                <a:uLnTx/>
                <a:uFillTx/>
                <a:latin typeface="Arial Black" panose="020B0A04020102020204" pitchFamily="34" charset="0"/>
              </a:rPr>
            </a:br>
            <a:r>
              <a:rPr kumimoji="0" lang="pt-BR" sz="4400" b="0" i="0" u="none" strike="noStrike" kern="1200" cap="none" spc="0" normalizeH="0" baseline="0" noProof="0" dirty="0">
                <a:ln>
                  <a:noFill/>
                </a:ln>
                <a:solidFill>
                  <a:srgbClr val="FFFF00"/>
                </a:solidFill>
                <a:effectLst/>
                <a:uLnTx/>
                <a:uFillTx/>
                <a:latin typeface="Arial Black" panose="020B0A04020102020204" pitchFamily="34" charset="0"/>
              </a:rPr>
              <a:t>Bissau, 10 a 12 de maio de 2022</a:t>
            </a:r>
            <a:endParaRPr kumimoji="0" lang="en-US" sz="4400" b="0" i="0" u="none" strike="noStrike" kern="1200" cap="none" spc="0" normalizeH="0" baseline="0" noProof="0" dirty="0">
              <a:ln>
                <a:noFill/>
              </a:ln>
              <a:solidFill>
                <a:srgbClr val="FFFF00"/>
              </a:solidFill>
              <a:effectLst/>
              <a:uLnTx/>
              <a:uFillTx/>
              <a:latin typeface="Arial Black" panose="020B0A04020102020204" pitchFamily="34" charset="0"/>
            </a:endParaRPr>
          </a:p>
        </p:txBody>
      </p:sp>
      <p:sp>
        <p:nvSpPr>
          <p:cNvPr id="17" name="TextBox 16"/>
          <p:cNvSpPr txBox="1"/>
          <p:nvPr/>
        </p:nvSpPr>
        <p:spPr>
          <a:xfrm>
            <a:off x="832315" y="5823544"/>
            <a:ext cx="2177716" cy="369332"/>
          </a:xfrm>
          <a:prstGeom prst="rect">
            <a:avLst/>
          </a:prstGeom>
          <a:noFill/>
        </p:spPr>
        <p:txBody>
          <a:bodyPr wrap="square" rtlCol="0">
            <a:spAutoFit/>
          </a:bodyPr>
          <a:lstStyle/>
          <a:p>
            <a:r>
              <a:rPr lang="en-US" sz="900" b="1" i="0" dirty="0">
                <a:solidFill>
                  <a:schemeClr val="bg1"/>
                </a:solidFill>
                <a:latin typeface="Segoe UI Semibold" charset="0"/>
                <a:ea typeface="Segoe UI Semibold" charset="0"/>
                <a:cs typeface="Segoe UI Semibold" charset="0"/>
              </a:rPr>
              <a:t>Downloaded at:</a:t>
            </a:r>
          </a:p>
          <a:p>
            <a:r>
              <a:rPr lang="en-US" sz="900" b="0" i="0" dirty="0">
                <a:solidFill>
                  <a:schemeClr val="bg1"/>
                </a:solidFill>
                <a:latin typeface="Segoe UI" charset="0"/>
                <a:ea typeface="Segoe UI" charset="0"/>
                <a:cs typeface="Segoe UI" charset="0"/>
              </a:rPr>
              <a:t>09/05/2022 22:59:57 UTC</a:t>
            </a:r>
          </a:p>
        </p:txBody>
      </p:sp>
      <p:sp>
        <p:nvSpPr>
          <p:cNvPr id="10" name="TextBox 9"/>
          <p:cNvSpPr txBox="1"/>
          <p:nvPr/>
        </p:nvSpPr>
        <p:spPr>
          <a:xfrm>
            <a:off x="828512" y="5407903"/>
            <a:ext cx="2177716" cy="369332"/>
          </a:xfrm>
          <a:prstGeom prst="rect">
            <a:avLst/>
          </a:prstGeom>
          <a:noFill/>
        </p:spPr>
        <p:txBody>
          <a:bodyPr wrap="square" rtlCol="0">
            <a:spAutoFit/>
          </a:bodyPr>
          <a:lstStyle/>
          <a:p>
            <a:r>
              <a:rPr lang="en-US" sz="900" b="1" dirty="0">
                <a:solidFill>
                  <a:schemeClr val="bg1"/>
                </a:solidFill>
                <a:latin typeface="Segoe UI Semibold" charset="0"/>
                <a:ea typeface="Segoe UI Semibold" charset="0"/>
                <a:cs typeface="Segoe UI Semibold" charset="0"/>
              </a:rPr>
              <a:t>Last data refresh:</a:t>
            </a:r>
            <a:endParaRPr lang="en-US" sz="900" b="1" i="0" dirty="0">
              <a:solidFill>
                <a:schemeClr val="bg1"/>
              </a:solidFill>
              <a:latin typeface="Segoe UI Semibold" charset="0"/>
              <a:ea typeface="Segoe UI Semibold" charset="0"/>
              <a:cs typeface="Segoe UI Semibold" charset="0"/>
            </a:endParaRPr>
          </a:p>
          <a:p>
            <a:r>
              <a:rPr lang="en-US" sz="900" dirty="0">
                <a:solidFill>
                  <a:schemeClr val="bg1"/>
                </a:solidFill>
                <a:latin typeface="Segoe UI" charset="0"/>
                <a:ea typeface="Segoe UI" charset="0"/>
                <a:cs typeface="Segoe UI" charset="0"/>
              </a:rPr>
              <a:t>09/05/2022 19:00:35 UTC</a:t>
            </a:r>
            <a:endParaRPr lang="en-US" sz="900" b="0" i="0" dirty="0">
              <a:solidFill>
                <a:schemeClr val="bg1"/>
              </a:solidFill>
              <a:latin typeface="Segoe UI" charset="0"/>
              <a:ea typeface="Segoe UI" charset="0"/>
              <a:cs typeface="Segoe UI" charset="0"/>
            </a:endParaRPr>
          </a:p>
        </p:txBody>
      </p:sp>
      <p:pic>
        <p:nvPicPr>
          <p:cNvPr id="18" name="Picture 1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696" y="3694176"/>
            <a:ext cx="162027" cy="153025"/>
          </a:xfrm>
          <a:prstGeom prst="rect">
            <a:avLst/>
          </a:prstGeom>
        </p:spPr>
      </p:pic>
      <p:pic>
        <p:nvPicPr>
          <p:cNvPr id="3" name="Image 2">
            <a:extLst>
              <a:ext uri="{FF2B5EF4-FFF2-40B4-BE49-F238E27FC236}">
                <a16:creationId xmlns:a16="http://schemas.microsoft.com/office/drawing/2014/main" id="{35844354-BEFC-462E-1939-74E6FC1D1DD9}"/>
              </a:ext>
            </a:extLst>
          </p:cNvPr>
          <p:cNvPicPr>
            <a:picLocks noChangeAspect="1"/>
          </p:cNvPicPr>
          <p:nvPr/>
        </p:nvPicPr>
        <p:blipFill>
          <a:blip r:embed="rId5"/>
          <a:stretch>
            <a:fillRect/>
          </a:stretch>
        </p:blipFill>
        <p:spPr>
          <a:xfrm>
            <a:off x="7859930" y="-12945"/>
            <a:ext cx="1741270" cy="1752600"/>
          </a:xfrm>
          <a:prstGeom prst="rect">
            <a:avLst/>
          </a:prstGeom>
        </p:spPr>
      </p:pic>
      <p:pic>
        <p:nvPicPr>
          <p:cNvPr id="5" name="Image 4">
            <a:extLst>
              <a:ext uri="{FF2B5EF4-FFF2-40B4-BE49-F238E27FC236}">
                <a16:creationId xmlns:a16="http://schemas.microsoft.com/office/drawing/2014/main" id="{B2E60E7B-CDD7-45AF-9D00-0AFCD6CC6258}"/>
              </a:ext>
            </a:extLst>
          </p:cNvPr>
          <p:cNvPicPr>
            <a:picLocks noChangeAspect="1"/>
          </p:cNvPicPr>
          <p:nvPr/>
        </p:nvPicPr>
        <p:blipFill>
          <a:blip r:embed="rId6"/>
          <a:stretch>
            <a:fillRect/>
          </a:stretch>
        </p:blipFill>
        <p:spPr>
          <a:xfrm>
            <a:off x="350012" y="-12945"/>
            <a:ext cx="2103628" cy="1817359"/>
          </a:xfrm>
          <a:prstGeom prst="rect">
            <a:avLst/>
          </a:prstGeom>
        </p:spPr>
      </p:pic>
      <p:pic>
        <p:nvPicPr>
          <p:cNvPr id="7" name="Image 6">
            <a:extLst>
              <a:ext uri="{FF2B5EF4-FFF2-40B4-BE49-F238E27FC236}">
                <a16:creationId xmlns:a16="http://schemas.microsoft.com/office/drawing/2014/main" id="{53D1E423-DA99-0A86-B5AA-7372B2092841}"/>
              </a:ext>
            </a:extLst>
          </p:cNvPr>
          <p:cNvPicPr>
            <a:picLocks noChangeAspect="1"/>
          </p:cNvPicPr>
          <p:nvPr/>
        </p:nvPicPr>
        <p:blipFill>
          <a:blip r:embed="rId7"/>
          <a:stretch>
            <a:fillRect/>
          </a:stretch>
        </p:blipFill>
        <p:spPr>
          <a:xfrm>
            <a:off x="9753600" y="0"/>
            <a:ext cx="2286000" cy="1752600"/>
          </a:xfrm>
          <a:prstGeom prst="rect">
            <a:avLst/>
          </a:prstGeom>
        </p:spPr>
      </p:pic>
      <p:pic>
        <p:nvPicPr>
          <p:cNvPr id="11" name="Image 10">
            <a:extLst>
              <a:ext uri="{FF2B5EF4-FFF2-40B4-BE49-F238E27FC236}">
                <a16:creationId xmlns:a16="http://schemas.microsoft.com/office/drawing/2014/main" id="{5C3ADA9C-8184-CB30-975B-DD95C94B2C42}"/>
              </a:ext>
            </a:extLst>
          </p:cNvPr>
          <p:cNvPicPr>
            <a:picLocks noChangeAspect="1"/>
          </p:cNvPicPr>
          <p:nvPr/>
        </p:nvPicPr>
        <p:blipFill>
          <a:blip r:embed="rId8"/>
          <a:stretch>
            <a:fillRect/>
          </a:stretch>
        </p:blipFill>
        <p:spPr>
          <a:xfrm>
            <a:off x="4628288" y="45822"/>
            <a:ext cx="2103628" cy="1833188"/>
          </a:xfrm>
          <a:prstGeom prst="rect">
            <a:avLst/>
          </a:prstGeom>
        </p:spPr>
      </p:pic>
    </p:spTree>
    <p:extLst>
      <p:ext uri="{BB962C8B-B14F-4D97-AF65-F5344CB8AC3E}">
        <p14:creationId xmlns:p14="http://schemas.microsoft.com/office/powerpoint/2010/main" val="7630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actionButton ,slicer ,slicer ,slicer ,card ,card ,card ,card ,Notificação de casos de PFA, Sarampo e MAPI durante a campanha ,Sarampo notificadas durante a campanha por area ,PFAs notificadas durante a campanha por are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Notificacao de eventos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slicer ,card ,card ,card ,card ,card ,Cobertura vacinal 0-59 meses por regiao ,card ,card ,card ,card ,card ,card ,card ,tableE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Monitoramento2 diário_GPEI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5817442"/>
          </a:xfrm>
          <a:prstGeom prst="rect">
            <a:avLst/>
          </a:prstGeom>
          <a:noFill/>
        </p:spPr>
      </p:pic>
      <p:sp>
        <p:nvSpPr>
          <p:cNvPr id="4" name="Title" hidden="1"/>
          <p:cNvSpPr>
            <a:spLocks noGrp="1"/>
          </p:cNvSpPr>
          <p:nvPr>
            <p:ph type="title"/>
          </p:nvPr>
        </p:nvSpPr>
        <p:spPr/>
        <p:txBody>
          <a:bodyPr/>
          <a:lstStyle/>
          <a:p>
            <a:r>
              <a:t>Monitoramento3 diário_GPEI</a:t>
            </a:r>
          </a:p>
        </p:txBody>
      </p:sp>
      <p:pic>
        <p:nvPicPr>
          <p:cNvPr id="5" name="Image 4">
            <a:extLst>
              <a:ext uri="{FF2B5EF4-FFF2-40B4-BE49-F238E27FC236}">
                <a16:creationId xmlns:a16="http://schemas.microsoft.com/office/drawing/2014/main" id="{B56C5FE6-A815-A5FA-B010-3264E7790812}"/>
              </a:ext>
            </a:extLst>
          </p:cNvPr>
          <p:cNvPicPr>
            <a:picLocks noChangeAspect="1"/>
          </p:cNvPicPr>
          <p:nvPr/>
        </p:nvPicPr>
        <p:blipFill>
          <a:blip r:embed="rId5"/>
          <a:stretch>
            <a:fillRect/>
          </a:stretch>
        </p:blipFill>
        <p:spPr>
          <a:xfrm>
            <a:off x="47625" y="4936829"/>
            <a:ext cx="12096750" cy="192117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507480"/>
          </a:xfrm>
          <a:prstGeom prst="rect">
            <a:avLst/>
          </a:prstGeom>
          <a:noFill/>
        </p:spPr>
      </p:pic>
      <p:sp>
        <p:nvSpPr>
          <p:cNvPr id="4" name="Title" hidden="1"/>
          <p:cNvSpPr>
            <a:spLocks noGrp="1"/>
          </p:cNvSpPr>
          <p:nvPr>
            <p:ph type="title"/>
          </p:nvPr>
        </p:nvSpPr>
        <p:spPr/>
        <p:txBody>
          <a:bodyPr/>
          <a:lstStyle/>
          <a:p>
            <a:r>
              <a:t>Monitoramento3 diário_GPEI</a:t>
            </a:r>
          </a:p>
        </p:txBody>
      </p:sp>
      <p:pic>
        <p:nvPicPr>
          <p:cNvPr id="5" name="Image 4">
            <a:extLst>
              <a:ext uri="{FF2B5EF4-FFF2-40B4-BE49-F238E27FC236}">
                <a16:creationId xmlns:a16="http://schemas.microsoft.com/office/drawing/2014/main" id="{CD125725-4F66-780C-3B5A-0B9B76C52216}"/>
              </a:ext>
            </a:extLst>
          </p:cNvPr>
          <p:cNvPicPr>
            <a:picLocks noChangeAspect="1"/>
          </p:cNvPicPr>
          <p:nvPr/>
        </p:nvPicPr>
        <p:blipFill>
          <a:blip r:embed="rId5"/>
          <a:stretch>
            <a:fillRect/>
          </a:stretch>
        </p:blipFill>
        <p:spPr>
          <a:xfrm>
            <a:off x="95250" y="5476682"/>
            <a:ext cx="12020550" cy="138131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title="This slide contains the following visuals: textbox ,image ,image ,textbox ,textbox ,textbox ,Equipa 3 da área sanitária de Bubaque no quarto dia de campanha de vacinação integrada com vitamina A e Mebendazol, na Ilha de Rubane ,image ,image ,O representante da OMS e o coordenador do GPEI no campo da supervisão da campanha Pólio.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Noticias_Dia4_JNV</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card ,card ,card ,card ,card ,card ,card ,tableEx ,slicer ,card ,card ,card ,card ,card ,Cobertura vacinal 0-59 meses por área sanitaria.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Monitoramento3 diário_GPEI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title="This slide contains the following visuals: textbox ,image ,image ,textbox ,textbox ,Mobilização comunitária ativa neste dia de campanha contra a Pólio na região de Quinara ,image ,Restituição da campanha na região de Quinara ,textbox ,Supervisão na área sanitaria de Belém, região do setor autónomo de Bissau.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 Noticias_JNV_Dia4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image ,textbox ,image ,Doses complementares recebidos durante a campanha ,Dados demograficos.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Dados_Demograph_campanha_Polio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image ,image ,textbox ,textbox ,slicer ,slicer ,slicer ,card ,card ,card ,card ,Total_vacinados 0-59 Messes_por area sanitaria ,Proporção de crianças vacinadas por faixa etária ,Locais de vacinação das crianças ,Total_vacinados 0 -_0-59 Messes_ por regiao ,Mapeamento do total vacinados 0-59M.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Resumo_campanha_Polio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image ,image ,textbox ,slicer ,slicer ,slicer ,card ,card ,card ,card ,card ,Cobertura vacinal 0 - 59 Messes  por região  ,Proporção de crianças vacinadas por local de residência ,Evolução do total vacinado e da CV_0-59M por dia  ,Cobertura vacinal 0 - 59 Messes por area sanitaria ,Mapeamento da cobertura vacinal_ 0-59M .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 Resumo2_campanha_Polio</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image ,textbox ,slicer ,card ,tableEx ,textbox ,image ,slicer ,slicer ,card ,card ,card ,card ,card ,card ,card ,card ,card ,card.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Suplementacao_VitA_Meben_Regiao</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ard ,card ,slicer ,slicer ,card ,card ,card ,card ,card ,clusteredBarChart ,card ,card ,card ,card ,slicer ,Cobertura_6-11M_VitA, Cobertura_12-59M_VitA e Cobertura_12-59M_Meben po regiao ,Comparação VitA_12-59M e Meben_12-59M e 12-59_vacinado ,textbox ,image ,image ,textbox.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Comparação_VitA_Meben_Polio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Mapeamento das areas sanitarias supervionadas ,textbox ,image ,image ,textbox ,slicer ,slicer ,slicer ,card ,card ,Perfil dos supervisores ,Distribuição das supervisões realizadas por area ,Distribuição das supervisões realizadas por região ,card. Please refer to the notes on this slide for details">
            <a:hlinkClick r:id="rId3"/>
          </p:cNvPr>
          <p:cNvPicPr>
            <a:picLocks noChangeAspect="1"/>
          </p:cNvPicPr>
          <p:nvPr/>
        </p:nvPicPr>
        <p:blipFill>
          <a:blip r:embed="rId4"/>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Supervisao_campanha_Polio</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80</TotalTime>
  <Words>2328</Words>
  <Application>Microsoft Office PowerPoint</Application>
  <PresentationFormat>Grand écran</PresentationFormat>
  <Paragraphs>1152</Paragraphs>
  <Slides>22</Slides>
  <Notes>22</Notes>
  <HiddenSlides>2</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22</vt:i4>
      </vt:variant>
    </vt:vector>
  </HeadingPairs>
  <TitlesOfParts>
    <vt:vector size="29" baseType="lpstr">
      <vt:lpstr>Arial</vt:lpstr>
      <vt:lpstr>Arial Black</vt:lpstr>
      <vt:lpstr>Calibri</vt:lpstr>
      <vt:lpstr>Calibri Light</vt:lpstr>
      <vt:lpstr>Segoe UI</vt:lpstr>
      <vt:lpstr>Segoe UI Semibold</vt:lpstr>
      <vt:lpstr>Custom Design</vt:lpstr>
      <vt:lpstr>Avaliação nacional da campanha de vacinação contra a Polio nVPO2   Bissau, 10 a 12 de maio de 2022</vt:lpstr>
      <vt:lpstr>Noticias_Dia4_JNV</vt:lpstr>
      <vt:lpstr> Noticias_JNV_Dia4</vt:lpstr>
      <vt:lpstr>Dados_Demograph_campanha_Polio</vt:lpstr>
      <vt:lpstr>Resumo_campanha_Polio</vt:lpstr>
      <vt:lpstr> Resumo2_campanha_Polio</vt:lpstr>
      <vt:lpstr>Suplementacao_VitA_Meben_Regiao</vt:lpstr>
      <vt:lpstr>Comparação_VitA_Meben_Polio</vt:lpstr>
      <vt:lpstr>Supervisao_campanha_Polio</vt:lpstr>
      <vt:lpstr>Notificacao de eventos </vt:lpstr>
      <vt:lpstr>Monitoramento2 diário_GPEI</vt:lpstr>
      <vt:lpstr>Monitoramento3 diário_GPEI</vt:lpstr>
      <vt:lpstr>Monitoramento3 diário_GPEI</vt:lpstr>
      <vt:lpstr>Monitoramento3 diário_GPEI</vt:lpstr>
      <vt:lpstr>Monitoramento3 diário_GPEI</vt:lpstr>
      <vt:lpstr>Monitoramento3 diário_GPEI</vt:lpstr>
      <vt:lpstr>Monitoramento3 diário_GPEI</vt:lpstr>
      <vt:lpstr>Monitoramento3 diário_GPEI</vt:lpstr>
      <vt:lpstr>Monitoramento3 diário_GPEI</vt:lpstr>
      <vt:lpstr>Monitoramento3 diário_GPEI</vt:lpstr>
      <vt:lpstr>Monitoramento3 diário_GPEI</vt:lpstr>
      <vt:lpstr>Monitoramento3 diário_GPEI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lastModifiedBy>TIDIANE GANAME</cp:lastModifiedBy>
  <cp:revision>7</cp:revision>
  <dcterms:created xsi:type="dcterms:W3CDTF">2016-09-04T11:54:55Z</dcterms:created>
  <dcterms:modified xsi:type="dcterms:W3CDTF">2022-05-10T00:41:52Z</dcterms:modified>
</cp:coreProperties>
</file>