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26"/>
  </p:notesMasterIdLst>
  <p:sldIdLst>
    <p:sldId id="362" r:id="rId3"/>
    <p:sldId id="375" r:id="rId4"/>
    <p:sldId id="339" r:id="rId5"/>
    <p:sldId id="397" r:id="rId6"/>
    <p:sldId id="382" r:id="rId7"/>
    <p:sldId id="398" r:id="rId8"/>
    <p:sldId id="383" r:id="rId9"/>
    <p:sldId id="399" r:id="rId10"/>
    <p:sldId id="385" r:id="rId11"/>
    <p:sldId id="400" r:id="rId12"/>
    <p:sldId id="388" r:id="rId13"/>
    <p:sldId id="390" r:id="rId14"/>
    <p:sldId id="387" r:id="rId15"/>
    <p:sldId id="386" r:id="rId16"/>
    <p:sldId id="389" r:id="rId17"/>
    <p:sldId id="391" r:id="rId18"/>
    <p:sldId id="392" r:id="rId19"/>
    <p:sldId id="393" r:id="rId20"/>
    <p:sldId id="394" r:id="rId21"/>
    <p:sldId id="395" r:id="rId22"/>
    <p:sldId id="396" r:id="rId23"/>
    <p:sldId id="381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956CA6-0C65-3E4E-8505-C71F5B83E06A}">
          <p14:sldIdLst>
            <p14:sldId id="362"/>
            <p14:sldId id="375"/>
            <p14:sldId id="339"/>
            <p14:sldId id="397"/>
            <p14:sldId id="382"/>
            <p14:sldId id="398"/>
            <p14:sldId id="383"/>
            <p14:sldId id="399"/>
            <p14:sldId id="385"/>
            <p14:sldId id="400"/>
            <p14:sldId id="388"/>
            <p14:sldId id="390"/>
            <p14:sldId id="387"/>
            <p14:sldId id="386"/>
            <p14:sldId id="389"/>
            <p14:sldId id="391"/>
            <p14:sldId id="392"/>
            <p14:sldId id="393"/>
            <p14:sldId id="394"/>
            <p14:sldId id="395"/>
            <p14:sldId id="396"/>
            <p14:sldId id="381"/>
          </p14:sldIdLst>
        </p14:section>
        <p14:section name="Untitled Section" id="{DD15B0A8-08BB-E144-B01D-F5125BBD29DA}">
          <p14:sldIdLst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2" autoAdjust="0"/>
    <p:restoredTop sz="94283" autoAdjust="0"/>
  </p:normalViewPr>
  <p:slideViewPr>
    <p:cSldViewPr snapToGrid="0" showGuides="1">
      <p:cViewPr varScale="1">
        <p:scale>
          <a:sx n="64" d="100"/>
          <a:sy n="64" d="100"/>
        </p:scale>
        <p:origin x="798" y="72"/>
      </p:cViewPr>
      <p:guideLst>
        <p:guide orient="horz" pos="2136"/>
        <p:guide pos="3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uiangac\Documents\Claudio\Guine_Bissau\Comunicado%20de%20Imprensa\Dados%20Mundiai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muiangac\Documents\Claudio\Guine_Bissau\Comunicado%20de%20Imprensa\Analise%20semana08_08_2020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muiangac\Documents\Claudio\Guine_Bissau\Comunicado%20de%20Imprensa\Analise%20semana08_08_2020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iangac\Documents\Claudio\Guine_Bissau\Comunicado%20de%20Imprensa\An&#225;lise_Comunicado%20de%20imprens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iangac\Documents\Claudio\Guine_Bissau\Comunicado%20de%20Imprensa\An&#225;lise_Comunicado%20de%20imprens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uiangac\Documents\Claudio\Guine_Bissau\Comunicado%20de%20Imprensa\Dados%20Mundiai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uiangac\Documents\Claudio\Guine_Bissau\Comunicado%20de%20Imprensa\Dados%20Mundiai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uiangac\Documents\Claudio\Guine_Bissau\Comunicado%20de%20Imprensa\Dados%20Mundiai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uiangac\Documents\Claudio\Guine_Bissau\Comunicado%20de%20Imprensa\Dados%20Mundiai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muiangac\Documents\Claudio\Guine_Bissau\Comunicado%20de%20Imprensa\Dados%20Mundiai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muiangac\Documents\Claudio\Guine_Bissau\Comunicado%20de%20Imprensa\Dados%20Mundiai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muiangac\Documents\Claudio\Guine_Bissau\Comunicado%20de%20Imprensa\Dados%20Mundiai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muiangac\Documents\Claudio\Guine_Bissau\Comunicado%20de%20Imprensa\Analise%20semana08_08_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Casos!$B$1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numRef>
              <c:f>Casos!$A$2:$A$34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Casos!$B$2:$B$34</c:f>
              <c:numCache>
                <c:formatCode>General</c:formatCode>
                <c:ptCount val="33"/>
                <c:pt idx="0">
                  <c:v>1</c:v>
                </c:pt>
                <c:pt idx="1">
                  <c:v>44</c:v>
                </c:pt>
                <c:pt idx="2">
                  <c:v>32</c:v>
                </c:pt>
                <c:pt idx="3">
                  <c:v>1290</c:v>
                </c:pt>
                <c:pt idx="4">
                  <c:v>10677</c:v>
                </c:pt>
                <c:pt idx="5">
                  <c:v>22943</c:v>
                </c:pt>
                <c:pt idx="6">
                  <c:v>32292</c:v>
                </c:pt>
                <c:pt idx="7">
                  <c:v>10751</c:v>
                </c:pt>
                <c:pt idx="8">
                  <c:v>8133</c:v>
                </c:pt>
                <c:pt idx="9">
                  <c:v>19250</c:v>
                </c:pt>
                <c:pt idx="10">
                  <c:v>46710</c:v>
                </c:pt>
                <c:pt idx="11">
                  <c:v>134565</c:v>
                </c:pt>
                <c:pt idx="12">
                  <c:v>302131</c:v>
                </c:pt>
                <c:pt idx="13">
                  <c:v>483643</c:v>
                </c:pt>
                <c:pt idx="14">
                  <c:v>560863</c:v>
                </c:pt>
                <c:pt idx="15">
                  <c:v>540059</c:v>
                </c:pt>
                <c:pt idx="16">
                  <c:v>545527</c:v>
                </c:pt>
                <c:pt idx="17">
                  <c:v>558888</c:v>
                </c:pt>
                <c:pt idx="18">
                  <c:v>582138</c:v>
                </c:pt>
                <c:pt idx="19">
                  <c:v>591577</c:v>
                </c:pt>
                <c:pt idx="20">
                  <c:v>663555</c:v>
                </c:pt>
                <c:pt idx="21">
                  <c:v>708997</c:v>
                </c:pt>
                <c:pt idx="22">
                  <c:v>819993</c:v>
                </c:pt>
                <c:pt idx="23">
                  <c:v>887534</c:v>
                </c:pt>
                <c:pt idx="24">
                  <c:v>970261</c:v>
                </c:pt>
                <c:pt idx="25">
                  <c:v>1133532</c:v>
                </c:pt>
                <c:pt idx="26">
                  <c:v>1290361</c:v>
                </c:pt>
                <c:pt idx="27">
                  <c:v>1402744</c:v>
                </c:pt>
                <c:pt idx="28">
                  <c:v>1553584</c:v>
                </c:pt>
                <c:pt idx="29">
                  <c:v>1709302</c:v>
                </c:pt>
                <c:pt idx="30">
                  <c:v>1818147</c:v>
                </c:pt>
                <c:pt idx="31">
                  <c:v>1782797</c:v>
                </c:pt>
                <c:pt idx="32">
                  <c:v>1834437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C-40EA-8B20-41FD5B949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334127007"/>
        <c:axId val="380386095"/>
      </c:barChart>
      <c:catAx>
        <c:axId val="3341270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Semanas Epidemiológicas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386095"/>
        <c:crosses val="autoZero"/>
        <c:auto val="1"/>
        <c:lblAlgn val="ctr"/>
        <c:lblOffset val="100"/>
        <c:noMultiLvlLbl val="0"/>
      </c:catAx>
      <c:valAx>
        <c:axId val="380386095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12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65000"/>
        </a:sysClr>
      </a:solidFill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Sheet7!$M$3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Sheet7!$L$4:$L$13</c:f>
              <c:strCache>
                <c:ptCount val="10"/>
                <c:pt idx="0">
                  <c:v>&lt;1</c:v>
                </c:pt>
                <c:pt idx="1">
                  <c:v>1 - 4</c:v>
                </c:pt>
                <c:pt idx="2">
                  <c:v>5 - 14</c:v>
                </c:pt>
                <c:pt idx="3">
                  <c:v>15 - 24</c:v>
                </c:pt>
                <c:pt idx="4">
                  <c:v>25 - 34</c:v>
                </c:pt>
                <c:pt idx="5">
                  <c:v>35 - 44</c:v>
                </c:pt>
                <c:pt idx="6">
                  <c:v>45 - 54</c:v>
                </c:pt>
                <c:pt idx="7">
                  <c:v>55 - 64</c:v>
                </c:pt>
                <c:pt idx="8">
                  <c:v>&gt;=65</c:v>
                </c:pt>
                <c:pt idx="9">
                  <c:v>N/I</c:v>
                </c:pt>
              </c:strCache>
            </c:strRef>
          </c:cat>
          <c:val>
            <c:numRef>
              <c:f>Sheet7!$M$4:$M$13</c:f>
              <c:numCache>
                <c:formatCode>#,##0</c:formatCode>
                <c:ptCount val="10"/>
                <c:pt idx="0">
                  <c:v>-4</c:v>
                </c:pt>
                <c:pt idx="1">
                  <c:v>-17</c:v>
                </c:pt>
                <c:pt idx="2">
                  <c:v>-66</c:v>
                </c:pt>
                <c:pt idx="3">
                  <c:v>-188</c:v>
                </c:pt>
                <c:pt idx="4">
                  <c:v>-170</c:v>
                </c:pt>
                <c:pt idx="5">
                  <c:v>-131</c:v>
                </c:pt>
                <c:pt idx="6">
                  <c:v>-63</c:v>
                </c:pt>
                <c:pt idx="7">
                  <c:v>-65</c:v>
                </c:pt>
                <c:pt idx="8">
                  <c:v>-86</c:v>
                </c:pt>
                <c:pt idx="9">
                  <c:v>-141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0-489B-A6BA-C1B1C7646EA1}"/>
            </c:ext>
          </c:extLst>
        </c:ser>
        <c:ser>
          <c:idx val="1"/>
          <c:order val="1"/>
          <c:tx>
            <c:strRef>
              <c:f>Sheet7!$N$3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Sheet7!$L$4:$L$13</c:f>
              <c:strCache>
                <c:ptCount val="10"/>
                <c:pt idx="0">
                  <c:v>&lt;1</c:v>
                </c:pt>
                <c:pt idx="1">
                  <c:v>1 - 4</c:v>
                </c:pt>
                <c:pt idx="2">
                  <c:v>5 - 14</c:v>
                </c:pt>
                <c:pt idx="3">
                  <c:v>15 - 24</c:v>
                </c:pt>
                <c:pt idx="4">
                  <c:v>25 - 34</c:v>
                </c:pt>
                <c:pt idx="5">
                  <c:v>35 - 44</c:v>
                </c:pt>
                <c:pt idx="6">
                  <c:v>45 - 54</c:v>
                </c:pt>
                <c:pt idx="7">
                  <c:v>55 - 64</c:v>
                </c:pt>
                <c:pt idx="8">
                  <c:v>&gt;=65</c:v>
                </c:pt>
                <c:pt idx="9">
                  <c:v>N/I</c:v>
                </c:pt>
              </c:strCache>
            </c:strRef>
          </c:cat>
          <c:val>
            <c:numRef>
              <c:f>Sheet7!$N$4:$N$13</c:f>
              <c:numCache>
                <c:formatCode>#,##0</c:formatCode>
                <c:ptCount val="10"/>
                <c:pt idx="0">
                  <c:v>4</c:v>
                </c:pt>
                <c:pt idx="1">
                  <c:v>19</c:v>
                </c:pt>
                <c:pt idx="2">
                  <c:v>40</c:v>
                </c:pt>
                <c:pt idx="3">
                  <c:v>157</c:v>
                </c:pt>
                <c:pt idx="4">
                  <c:v>276</c:v>
                </c:pt>
                <c:pt idx="5">
                  <c:v>212</c:v>
                </c:pt>
                <c:pt idx="6">
                  <c:v>103</c:v>
                </c:pt>
                <c:pt idx="7">
                  <c:v>130</c:v>
                </c:pt>
                <c:pt idx="8">
                  <c:v>48</c:v>
                </c:pt>
                <c:pt idx="9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D0-489B-A6BA-C1B1C7646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5"/>
        <c:axId val="1448851199"/>
        <c:axId val="458453775"/>
      </c:barChart>
      <c:catAx>
        <c:axId val="1448851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453775"/>
        <c:crosses val="autoZero"/>
        <c:auto val="1"/>
        <c:lblAlgn val="ctr"/>
        <c:lblOffset val="100"/>
        <c:noMultiLvlLbl val="0"/>
      </c:catAx>
      <c:valAx>
        <c:axId val="458453775"/>
        <c:scaling>
          <c:orientation val="minMax"/>
        </c:scaling>
        <c:delete val="0"/>
        <c:axPos val="b"/>
        <c:numFmt formatCode="#,##0_)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851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65000"/>
        </a:sysClr>
      </a:solidFill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33118196256697"/>
          <c:y val="0.12625029932528559"/>
          <c:w val="0.81473218378333367"/>
          <c:h val="0.665041799895764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35-4AB8-949D-49B88969D54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35-4AB8-949D-49B88969D5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Sheet7!$M$17:$M$18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Sheet7!$N$17:$N$18</c:f>
              <c:numCache>
                <c:formatCode>#,##0</c:formatCode>
                <c:ptCount val="2"/>
                <c:pt idx="0">
                  <c:v>931</c:v>
                </c:pt>
                <c:pt idx="1">
                  <c:v>1218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35-4AB8-949D-49B88969D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6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internados!$D$4</c:f>
              <c:strCache>
                <c:ptCount val="1"/>
                <c:pt idx="0">
                  <c:v>Feminino (30)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_)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internados!$C$5:$C$13</c:f>
              <c:strCache>
                <c:ptCount val="9"/>
                <c:pt idx="0">
                  <c:v>&lt;1</c:v>
                </c:pt>
                <c:pt idx="1">
                  <c:v>1- 4</c:v>
                </c:pt>
                <c:pt idx="2">
                  <c:v>5 - 14</c:v>
                </c:pt>
                <c:pt idx="3">
                  <c:v>15 - 24</c:v>
                </c:pt>
                <c:pt idx="4">
                  <c:v>25 - 34</c:v>
                </c:pt>
                <c:pt idx="5">
                  <c:v>35 - 44</c:v>
                </c:pt>
                <c:pt idx="6">
                  <c:v>45 - 54</c:v>
                </c:pt>
                <c:pt idx="7">
                  <c:v>55 - 64</c:v>
                </c:pt>
                <c:pt idx="8">
                  <c:v>&gt;=65</c:v>
                </c:pt>
              </c:strCache>
            </c:strRef>
          </c:cat>
          <c:val>
            <c:numRef>
              <c:f>internados!$D$5:$D$13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-5</c:v>
                </c:pt>
                <c:pt idx="4">
                  <c:v>0</c:v>
                </c:pt>
                <c:pt idx="5">
                  <c:v>-7</c:v>
                </c:pt>
                <c:pt idx="6">
                  <c:v>-10</c:v>
                </c:pt>
                <c:pt idx="7">
                  <c:v>-5</c:v>
                </c:pt>
                <c:pt idx="8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A-4A53-B4D7-302F41E4E147}"/>
            </c:ext>
          </c:extLst>
        </c:ser>
        <c:ser>
          <c:idx val="1"/>
          <c:order val="1"/>
          <c:tx>
            <c:strRef>
              <c:f>internados!$E$4</c:f>
              <c:strCache>
                <c:ptCount val="1"/>
                <c:pt idx="0">
                  <c:v>Masculino (87)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internados!$C$5:$C$13</c:f>
              <c:strCache>
                <c:ptCount val="9"/>
                <c:pt idx="0">
                  <c:v>&lt;1</c:v>
                </c:pt>
                <c:pt idx="1">
                  <c:v>1- 4</c:v>
                </c:pt>
                <c:pt idx="2">
                  <c:v>5 - 14</c:v>
                </c:pt>
                <c:pt idx="3">
                  <c:v>15 - 24</c:v>
                </c:pt>
                <c:pt idx="4">
                  <c:v>25 - 34</c:v>
                </c:pt>
                <c:pt idx="5">
                  <c:v>35 - 44</c:v>
                </c:pt>
                <c:pt idx="6">
                  <c:v>45 - 54</c:v>
                </c:pt>
                <c:pt idx="7">
                  <c:v>55 - 64</c:v>
                </c:pt>
                <c:pt idx="8">
                  <c:v>&gt;=65</c:v>
                </c:pt>
              </c:strCache>
            </c:strRef>
          </c:cat>
          <c:val>
            <c:numRef>
              <c:f>internados!$E$5:$E$13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5</c:v>
                </c:pt>
                <c:pt idx="4">
                  <c:v>12</c:v>
                </c:pt>
                <c:pt idx="5">
                  <c:v>9</c:v>
                </c:pt>
                <c:pt idx="6">
                  <c:v>16</c:v>
                </c:pt>
                <c:pt idx="7">
                  <c:v>31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2A-4A53-B4D7-302F41E4E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820562911"/>
        <c:axId val="299478687"/>
      </c:barChart>
      <c:catAx>
        <c:axId val="820562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78687"/>
        <c:crosses val="autoZero"/>
        <c:auto val="1"/>
        <c:lblAlgn val="ctr"/>
        <c:lblOffset val="100"/>
        <c:noMultiLvlLbl val="0"/>
      </c:catAx>
      <c:valAx>
        <c:axId val="299478687"/>
        <c:scaling>
          <c:orientation val="minMax"/>
        </c:scaling>
        <c:delete val="0"/>
        <c:axPos val="b"/>
        <c:numFmt formatCode="#,##0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56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50000"/>
        </a:sysClr>
      </a:solidFill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E9-44FF-A05D-7741423FE07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E9-44FF-A05D-7741423FE0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internados!$F$21:$F$22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internados!$G$21:$G$22</c:f>
              <c:numCache>
                <c:formatCode>General</c:formatCode>
                <c:ptCount val="2"/>
                <c:pt idx="0">
                  <c:v>87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E9-44FF-A05D-7741423FE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Obitos!$B$1</c:f>
              <c:strCache>
                <c:ptCount val="1"/>
                <c:pt idx="0">
                  <c:v>Óbitos</c:v>
                </c:pt>
              </c:strCache>
            </c:strRef>
          </c:tx>
          <c:spPr>
            <a:solidFill>
              <a:srgbClr val="FAAF40">
                <a:lumMod val="75000"/>
              </a:srgbClr>
            </a:solidFill>
            <a:ln>
              <a:solidFill>
                <a:srgbClr val="F07624">
                  <a:lumMod val="40000"/>
                  <a:lumOff val="60000"/>
                </a:srgbClr>
              </a:solidFill>
            </a:ln>
            <a:effectLst/>
          </c:spPr>
          <c:invertIfNegative val="0"/>
          <c:cat>
            <c:numRef>
              <c:f>Obitos!$A$2:$A$34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Obitos!$B$2:$B$34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39</c:v>
                </c:pt>
                <c:pt idx="4">
                  <c:v>218</c:v>
                </c:pt>
                <c:pt idx="5">
                  <c:v>465</c:v>
                </c:pt>
                <c:pt idx="6">
                  <c:v>804</c:v>
                </c:pt>
                <c:pt idx="7">
                  <c:v>835</c:v>
                </c:pt>
                <c:pt idx="8">
                  <c:v>579</c:v>
                </c:pt>
                <c:pt idx="9">
                  <c:v>612</c:v>
                </c:pt>
                <c:pt idx="10">
                  <c:v>2358</c:v>
                </c:pt>
                <c:pt idx="11">
                  <c:v>7839</c:v>
                </c:pt>
                <c:pt idx="12">
                  <c:v>16447</c:v>
                </c:pt>
                <c:pt idx="13">
                  <c:v>31080</c:v>
                </c:pt>
                <c:pt idx="14">
                  <c:v>43745</c:v>
                </c:pt>
                <c:pt idx="15">
                  <c:v>50390</c:v>
                </c:pt>
                <c:pt idx="16">
                  <c:v>42901</c:v>
                </c:pt>
                <c:pt idx="17">
                  <c:v>38127</c:v>
                </c:pt>
                <c:pt idx="18">
                  <c:v>35481</c:v>
                </c:pt>
                <c:pt idx="19">
                  <c:v>32205</c:v>
                </c:pt>
                <c:pt idx="20">
                  <c:v>29553</c:v>
                </c:pt>
                <c:pt idx="21">
                  <c:v>29820</c:v>
                </c:pt>
                <c:pt idx="22">
                  <c:v>30470</c:v>
                </c:pt>
                <c:pt idx="23">
                  <c:v>30656</c:v>
                </c:pt>
                <c:pt idx="24">
                  <c:v>32501</c:v>
                </c:pt>
                <c:pt idx="25">
                  <c:v>34081</c:v>
                </c:pt>
                <c:pt idx="26">
                  <c:v>31854</c:v>
                </c:pt>
                <c:pt idx="27">
                  <c:v>33315</c:v>
                </c:pt>
                <c:pt idx="28">
                  <c:v>36733</c:v>
                </c:pt>
                <c:pt idx="29">
                  <c:v>42104</c:v>
                </c:pt>
                <c:pt idx="30">
                  <c:v>39904</c:v>
                </c:pt>
                <c:pt idx="31">
                  <c:v>41002</c:v>
                </c:pt>
                <c:pt idx="32">
                  <c:v>39666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26-4F7A-8845-1D1F3FF1F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334132607"/>
        <c:axId val="340230735"/>
      </c:barChart>
      <c:catAx>
        <c:axId val="3341326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Semanas Epidemiológicas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230735"/>
        <c:crosses val="autoZero"/>
        <c:auto val="1"/>
        <c:lblAlgn val="ctr"/>
        <c:lblOffset val="100"/>
        <c:noMultiLvlLbl val="0"/>
      </c:catAx>
      <c:valAx>
        <c:axId val="34023073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132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65000"/>
        </a:sysClr>
      </a:solidFill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Africacasos!$D$2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numRef>
              <c:f>Africacasos!$C$3:$C$27</c:f>
              <c:numCache>
                <c:formatCode>General</c:formatCode>
                <c:ptCount val="25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</c:numCache>
            </c:numRef>
          </c:cat>
          <c:val>
            <c:numRef>
              <c:f>Africacasos!$D$3:$D$27</c:f>
              <c:numCache>
                <c:formatCode>General</c:formatCode>
                <c:ptCount val="25"/>
                <c:pt idx="0">
                  <c:v>10</c:v>
                </c:pt>
                <c:pt idx="1">
                  <c:v>41</c:v>
                </c:pt>
                <c:pt idx="2">
                  <c:v>161</c:v>
                </c:pt>
                <c:pt idx="3">
                  <c:v>579</c:v>
                </c:pt>
                <c:pt idx="4">
                  <c:v>2050</c:v>
                </c:pt>
                <c:pt idx="5">
                  <c:v>3184</c:v>
                </c:pt>
                <c:pt idx="6">
                  <c:v>3315</c:v>
                </c:pt>
                <c:pt idx="7">
                  <c:v>3764</c:v>
                </c:pt>
                <c:pt idx="8">
                  <c:v>6392</c:v>
                </c:pt>
                <c:pt idx="9">
                  <c:v>8477</c:v>
                </c:pt>
                <c:pt idx="10">
                  <c:v>12571</c:v>
                </c:pt>
                <c:pt idx="11">
                  <c:v>15917</c:v>
                </c:pt>
                <c:pt idx="12">
                  <c:v>17795</c:v>
                </c:pt>
                <c:pt idx="13">
                  <c:v>22646</c:v>
                </c:pt>
                <c:pt idx="14">
                  <c:v>29659</c:v>
                </c:pt>
                <c:pt idx="15">
                  <c:v>34693</c:v>
                </c:pt>
                <c:pt idx="16">
                  <c:v>47281</c:v>
                </c:pt>
                <c:pt idx="17">
                  <c:v>59567</c:v>
                </c:pt>
                <c:pt idx="18">
                  <c:v>74313</c:v>
                </c:pt>
                <c:pt idx="19">
                  <c:v>100997</c:v>
                </c:pt>
                <c:pt idx="20">
                  <c:v>118054</c:v>
                </c:pt>
                <c:pt idx="21">
                  <c:v>118496</c:v>
                </c:pt>
                <c:pt idx="22">
                  <c:v>108486</c:v>
                </c:pt>
                <c:pt idx="23">
                  <c:v>84053</c:v>
                </c:pt>
                <c:pt idx="24">
                  <c:v>63561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3-4EE7-893D-BEDA06095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243780431"/>
        <c:axId val="380541679"/>
      </c:barChart>
      <c:catAx>
        <c:axId val="2437804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Semanas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Epidemiológicas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541679"/>
        <c:crosses val="autoZero"/>
        <c:auto val="1"/>
        <c:lblAlgn val="ctr"/>
        <c:lblOffset val="100"/>
        <c:noMultiLvlLbl val="0"/>
      </c:catAx>
      <c:valAx>
        <c:axId val="3805416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</a:t>
                </a:r>
                <a:r>
                  <a:rPr lang="en-US" dirty="0" err="1"/>
                  <a:t>Casos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780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Africaobitos!$D$1</c:f>
              <c:strCache>
                <c:ptCount val="1"/>
                <c:pt idx="0">
                  <c:v>Obitos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Africaobitos!$C$2:$C$24</c:f>
              <c:numCache>
                <c:formatCode>General</c:formatCode>
                <c:ptCount val="23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</c:numCache>
            </c:numRef>
          </c:cat>
          <c:val>
            <c:numRef>
              <c:f>Africaobitos!$D$2:$D$24</c:f>
              <c:numCache>
                <c:formatCode>General</c:formatCode>
                <c:ptCount val="23"/>
                <c:pt idx="0">
                  <c:v>2</c:v>
                </c:pt>
                <c:pt idx="1">
                  <c:v>18</c:v>
                </c:pt>
                <c:pt idx="2">
                  <c:v>28</c:v>
                </c:pt>
                <c:pt idx="3">
                  <c:v>150</c:v>
                </c:pt>
                <c:pt idx="4">
                  <c:v>217</c:v>
                </c:pt>
                <c:pt idx="5">
                  <c:v>201</c:v>
                </c:pt>
                <c:pt idx="6">
                  <c:v>196</c:v>
                </c:pt>
                <c:pt idx="7">
                  <c:v>201</c:v>
                </c:pt>
                <c:pt idx="8">
                  <c:v>309</c:v>
                </c:pt>
                <c:pt idx="9">
                  <c:v>345</c:v>
                </c:pt>
                <c:pt idx="10">
                  <c:v>373</c:v>
                </c:pt>
                <c:pt idx="11">
                  <c:v>442</c:v>
                </c:pt>
                <c:pt idx="12">
                  <c:v>580</c:v>
                </c:pt>
                <c:pt idx="13">
                  <c:v>805</c:v>
                </c:pt>
                <c:pt idx="14">
                  <c:v>883</c:v>
                </c:pt>
                <c:pt idx="15">
                  <c:v>923</c:v>
                </c:pt>
                <c:pt idx="16">
                  <c:v>955</c:v>
                </c:pt>
                <c:pt idx="17">
                  <c:v>1299</c:v>
                </c:pt>
                <c:pt idx="18">
                  <c:v>1422</c:v>
                </c:pt>
                <c:pt idx="19">
                  <c:v>1991</c:v>
                </c:pt>
                <c:pt idx="20">
                  <c:v>2205</c:v>
                </c:pt>
                <c:pt idx="21">
                  <c:v>2496</c:v>
                </c:pt>
                <c:pt idx="22">
                  <c:v>2245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A-4AA8-B9D3-717BE0ADA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243780431"/>
        <c:axId val="380541679"/>
      </c:barChart>
      <c:catAx>
        <c:axId val="2437804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Semanas Epidemiológicas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541679"/>
        <c:crosses val="autoZero"/>
        <c:auto val="1"/>
        <c:lblAlgn val="ctr"/>
        <c:lblOffset val="100"/>
        <c:noMultiLvlLbl val="0"/>
      </c:catAx>
      <c:valAx>
        <c:axId val="3805416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780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40177713458692"/>
          <c:y val="0.16791614849149392"/>
          <c:w val="0.85119119896092477"/>
          <c:h val="0.71350180852487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'casos regiao'!$C$11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'casos regiao'!$B$12:$B$44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'casos regiao'!$C$12:$C$44</c:f>
              <c:numCache>
                <c:formatCode>General</c:formatCode>
                <c:ptCount val="33"/>
                <c:pt idx="8">
                  <c:v>10</c:v>
                </c:pt>
                <c:pt idx="9">
                  <c:v>41</c:v>
                </c:pt>
                <c:pt idx="10">
                  <c:v>161</c:v>
                </c:pt>
                <c:pt idx="11">
                  <c:v>579</c:v>
                </c:pt>
                <c:pt idx="12">
                  <c:v>2050</c:v>
                </c:pt>
                <c:pt idx="13">
                  <c:v>3184</c:v>
                </c:pt>
                <c:pt idx="14">
                  <c:v>3315</c:v>
                </c:pt>
                <c:pt idx="15">
                  <c:v>3764</c:v>
                </c:pt>
                <c:pt idx="16">
                  <c:v>6392</c:v>
                </c:pt>
                <c:pt idx="17">
                  <c:v>8477</c:v>
                </c:pt>
                <c:pt idx="18">
                  <c:v>12571</c:v>
                </c:pt>
                <c:pt idx="19">
                  <c:v>15917</c:v>
                </c:pt>
                <c:pt idx="20">
                  <c:v>17795</c:v>
                </c:pt>
                <c:pt idx="21">
                  <c:v>22646</c:v>
                </c:pt>
                <c:pt idx="22">
                  <c:v>29659</c:v>
                </c:pt>
                <c:pt idx="23">
                  <c:v>34693</c:v>
                </c:pt>
                <c:pt idx="24">
                  <c:v>47281</c:v>
                </c:pt>
                <c:pt idx="25">
                  <c:v>59567</c:v>
                </c:pt>
                <c:pt idx="26">
                  <c:v>74313</c:v>
                </c:pt>
                <c:pt idx="27">
                  <c:v>100997</c:v>
                </c:pt>
                <c:pt idx="28">
                  <c:v>118054</c:v>
                </c:pt>
                <c:pt idx="29">
                  <c:v>118496</c:v>
                </c:pt>
                <c:pt idx="30">
                  <c:v>108486</c:v>
                </c:pt>
                <c:pt idx="31">
                  <c:v>84053</c:v>
                </c:pt>
                <c:pt idx="32">
                  <c:v>63561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2-406B-BB86-CC7D86C11D8F}"/>
            </c:ext>
          </c:extLst>
        </c:ser>
        <c:ser>
          <c:idx val="1"/>
          <c:order val="1"/>
          <c:tx>
            <c:strRef>
              <c:f>'casos regiao'!$D$11</c:f>
              <c:strCache>
                <c:ptCount val="1"/>
                <c:pt idx="0">
                  <c:v>Américas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'casos regiao'!$B$12:$B$44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'casos regiao'!$D$12:$D$44</c:f>
              <c:numCache>
                <c:formatCode>General</c:formatCode>
                <c:ptCount val="33"/>
                <c:pt idx="3">
                  <c:v>6</c:v>
                </c:pt>
                <c:pt idx="4">
                  <c:v>14</c:v>
                </c:pt>
                <c:pt idx="5">
                  <c:v>7</c:v>
                </c:pt>
                <c:pt idx="6">
                  <c:v>3</c:v>
                </c:pt>
                <c:pt idx="7">
                  <c:v>22</c:v>
                </c:pt>
                <c:pt idx="8">
                  <c:v>48</c:v>
                </c:pt>
                <c:pt idx="9">
                  <c:v>296</c:v>
                </c:pt>
                <c:pt idx="10">
                  <c:v>2023</c:v>
                </c:pt>
                <c:pt idx="11">
                  <c:v>17306</c:v>
                </c:pt>
                <c:pt idx="12">
                  <c:v>80597</c:v>
                </c:pt>
                <c:pt idx="13">
                  <c:v>179221</c:v>
                </c:pt>
                <c:pt idx="14">
                  <c:v>257102</c:v>
                </c:pt>
                <c:pt idx="15">
                  <c:v>247626</c:v>
                </c:pt>
                <c:pt idx="16">
                  <c:v>263237</c:v>
                </c:pt>
                <c:pt idx="17">
                  <c:v>293083</c:v>
                </c:pt>
                <c:pt idx="18">
                  <c:v>296151</c:v>
                </c:pt>
                <c:pt idx="19">
                  <c:v>299831</c:v>
                </c:pt>
                <c:pt idx="20">
                  <c:v>366390</c:v>
                </c:pt>
                <c:pt idx="21">
                  <c:v>395751</c:v>
                </c:pt>
                <c:pt idx="22">
                  <c:v>456656</c:v>
                </c:pt>
                <c:pt idx="23">
                  <c:v>483155</c:v>
                </c:pt>
                <c:pt idx="24">
                  <c:v>525288</c:v>
                </c:pt>
                <c:pt idx="25">
                  <c:v>652981</c:v>
                </c:pt>
                <c:pt idx="26">
                  <c:v>758688</c:v>
                </c:pt>
                <c:pt idx="27">
                  <c:v>821748</c:v>
                </c:pt>
                <c:pt idx="28">
                  <c:v>909141</c:v>
                </c:pt>
                <c:pt idx="29">
                  <c:v>985940</c:v>
                </c:pt>
                <c:pt idx="30">
                  <c:v>1028019</c:v>
                </c:pt>
                <c:pt idx="31">
                  <c:v>970114</c:v>
                </c:pt>
                <c:pt idx="32">
                  <c:v>980771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C2-406B-BB86-CC7D86C11D8F}"/>
            </c:ext>
          </c:extLst>
        </c:ser>
        <c:ser>
          <c:idx val="2"/>
          <c:order val="2"/>
          <c:tx>
            <c:strRef>
              <c:f>'casos regiao'!$E$11</c:f>
              <c:strCache>
                <c:ptCount val="1"/>
                <c:pt idx="0">
                  <c:v>Mediterrâneo Oriental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'casos regiao'!$B$12:$B$44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'casos regiao'!$E$12:$E$44</c:f>
              <c:numCache>
                <c:formatCode>General</c:formatCode>
                <c:ptCount val="33"/>
                <c:pt idx="4">
                  <c:v>9</c:v>
                </c:pt>
                <c:pt idx="5">
                  <c:v>2</c:v>
                </c:pt>
                <c:pt idx="6">
                  <c:v>6</c:v>
                </c:pt>
                <c:pt idx="7">
                  <c:v>42</c:v>
                </c:pt>
                <c:pt idx="8">
                  <c:v>715</c:v>
                </c:pt>
                <c:pt idx="9">
                  <c:v>5463</c:v>
                </c:pt>
                <c:pt idx="10">
                  <c:v>7811</c:v>
                </c:pt>
                <c:pt idx="11">
                  <c:v>9629</c:v>
                </c:pt>
                <c:pt idx="12">
                  <c:v>18738</c:v>
                </c:pt>
                <c:pt idx="13">
                  <c:v>26603</c:v>
                </c:pt>
                <c:pt idx="14">
                  <c:v>26561</c:v>
                </c:pt>
                <c:pt idx="15">
                  <c:v>28371</c:v>
                </c:pt>
                <c:pt idx="16">
                  <c:v>35207</c:v>
                </c:pt>
                <c:pt idx="17">
                  <c:v>39982</c:v>
                </c:pt>
                <c:pt idx="18">
                  <c:v>52602</c:v>
                </c:pt>
                <c:pt idx="19">
                  <c:v>71314</c:v>
                </c:pt>
                <c:pt idx="20">
                  <c:v>79864</c:v>
                </c:pt>
                <c:pt idx="21">
                  <c:v>87002</c:v>
                </c:pt>
                <c:pt idx="22">
                  <c:v>115105</c:v>
                </c:pt>
                <c:pt idx="23">
                  <c:v>132615</c:v>
                </c:pt>
                <c:pt idx="24">
                  <c:v>140787</c:v>
                </c:pt>
                <c:pt idx="25">
                  <c:v>127851</c:v>
                </c:pt>
                <c:pt idx="26">
                  <c:v>128410</c:v>
                </c:pt>
                <c:pt idx="27">
                  <c:v>121288</c:v>
                </c:pt>
                <c:pt idx="28">
                  <c:v>104814</c:v>
                </c:pt>
                <c:pt idx="29">
                  <c:v>95574</c:v>
                </c:pt>
                <c:pt idx="30">
                  <c:v>88629</c:v>
                </c:pt>
                <c:pt idx="31">
                  <c:v>78457</c:v>
                </c:pt>
                <c:pt idx="32">
                  <c:v>86821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2-406B-BB86-CC7D86C11D8F}"/>
            </c:ext>
          </c:extLst>
        </c:ser>
        <c:ser>
          <c:idx val="3"/>
          <c:order val="3"/>
          <c:tx>
            <c:strRef>
              <c:f>'casos regiao'!$F$11</c:f>
              <c:strCache>
                <c:ptCount val="1"/>
                <c:pt idx="0">
                  <c:v>Europa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'casos regiao'!$B$12:$B$44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'casos regiao'!$F$12:$F$44</c:f>
              <c:numCache>
                <c:formatCode>General</c:formatCode>
                <c:ptCount val="33"/>
                <c:pt idx="3">
                  <c:v>7</c:v>
                </c:pt>
                <c:pt idx="4">
                  <c:v>34</c:v>
                </c:pt>
                <c:pt idx="5">
                  <c:v>16</c:v>
                </c:pt>
                <c:pt idx="6">
                  <c:v>9</c:v>
                </c:pt>
                <c:pt idx="7">
                  <c:v>14</c:v>
                </c:pt>
                <c:pt idx="8">
                  <c:v>1447</c:v>
                </c:pt>
                <c:pt idx="9">
                  <c:v>8020</c:v>
                </c:pt>
                <c:pt idx="10">
                  <c:v>34219</c:v>
                </c:pt>
                <c:pt idx="11">
                  <c:v>101965</c:v>
                </c:pt>
                <c:pt idx="12">
                  <c:v>191994</c:v>
                </c:pt>
                <c:pt idx="13">
                  <c:v>261721</c:v>
                </c:pt>
                <c:pt idx="14">
                  <c:v>258207</c:v>
                </c:pt>
                <c:pt idx="15">
                  <c:v>238512</c:v>
                </c:pt>
                <c:pt idx="16">
                  <c:v>212605</c:v>
                </c:pt>
                <c:pt idx="17">
                  <c:v>188851</c:v>
                </c:pt>
                <c:pt idx="18">
                  <c:v>182056</c:v>
                </c:pt>
                <c:pt idx="19">
                  <c:v>158539</c:v>
                </c:pt>
                <c:pt idx="20">
                  <c:v>138154</c:v>
                </c:pt>
                <c:pt idx="21">
                  <c:v>128870</c:v>
                </c:pt>
                <c:pt idx="22">
                  <c:v>125514</c:v>
                </c:pt>
                <c:pt idx="23">
                  <c:v>126615</c:v>
                </c:pt>
                <c:pt idx="24">
                  <c:v>129193</c:v>
                </c:pt>
                <c:pt idx="25">
                  <c:v>134679</c:v>
                </c:pt>
                <c:pt idx="26">
                  <c:v>140653</c:v>
                </c:pt>
                <c:pt idx="27">
                  <c:v>133052</c:v>
                </c:pt>
                <c:pt idx="28">
                  <c:v>153018</c:v>
                </c:pt>
                <c:pt idx="29">
                  <c:v>154445</c:v>
                </c:pt>
                <c:pt idx="30">
                  <c:v>167637</c:v>
                </c:pt>
                <c:pt idx="31">
                  <c:v>179727</c:v>
                </c:pt>
                <c:pt idx="32">
                  <c:v>184192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C2-406B-BB86-CC7D86C11D8F}"/>
            </c:ext>
          </c:extLst>
        </c:ser>
        <c:ser>
          <c:idx val="4"/>
          <c:order val="4"/>
          <c:tx>
            <c:strRef>
              <c:f>'casos regiao'!$G$11</c:f>
              <c:strCache>
                <c:ptCount val="1"/>
                <c:pt idx="0">
                  <c:v>Sudeste Asiático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'casos regiao'!$B$12:$B$44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'casos regiao'!$G$12:$G$44</c:f>
              <c:numCache>
                <c:formatCode>General</c:formatCode>
                <c:ptCount val="33"/>
                <c:pt idx="2">
                  <c:v>6</c:v>
                </c:pt>
                <c:pt idx="3">
                  <c:v>7</c:v>
                </c:pt>
                <c:pt idx="4">
                  <c:v>25</c:v>
                </c:pt>
                <c:pt idx="5">
                  <c:v>15</c:v>
                </c:pt>
                <c:pt idx="6">
                  <c:v>2</c:v>
                </c:pt>
                <c:pt idx="7">
                  <c:v>1</c:v>
                </c:pt>
                <c:pt idx="8">
                  <c:v>7</c:v>
                </c:pt>
                <c:pt idx="9">
                  <c:v>58</c:v>
                </c:pt>
                <c:pt idx="10">
                  <c:v>159</c:v>
                </c:pt>
                <c:pt idx="11">
                  <c:v>985</c:v>
                </c:pt>
                <c:pt idx="12">
                  <c:v>1824</c:v>
                </c:pt>
                <c:pt idx="13">
                  <c:v>4252</c:v>
                </c:pt>
                <c:pt idx="14">
                  <c:v>7208</c:v>
                </c:pt>
                <c:pt idx="15">
                  <c:v>11379</c:v>
                </c:pt>
                <c:pt idx="16">
                  <c:v>15871</c:v>
                </c:pt>
                <c:pt idx="17">
                  <c:v>19558</c:v>
                </c:pt>
                <c:pt idx="18">
                  <c:v>30620</c:v>
                </c:pt>
                <c:pt idx="19">
                  <c:v>37543</c:v>
                </c:pt>
                <c:pt idx="20">
                  <c:v>55633</c:v>
                </c:pt>
                <c:pt idx="21">
                  <c:v>66949</c:v>
                </c:pt>
                <c:pt idx="22">
                  <c:v>84475</c:v>
                </c:pt>
                <c:pt idx="23">
                  <c:v>102771</c:v>
                </c:pt>
                <c:pt idx="24">
                  <c:v>120937</c:v>
                </c:pt>
                <c:pt idx="25">
                  <c:v>150170</c:v>
                </c:pt>
                <c:pt idx="26">
                  <c:v>178277</c:v>
                </c:pt>
                <c:pt idx="27">
                  <c:v>208342</c:v>
                </c:pt>
                <c:pt idx="28">
                  <c:v>250880</c:v>
                </c:pt>
                <c:pt idx="29">
                  <c:v>331040</c:v>
                </c:pt>
                <c:pt idx="30">
                  <c:v>393200</c:v>
                </c:pt>
                <c:pt idx="31">
                  <c:v>423807</c:v>
                </c:pt>
                <c:pt idx="32">
                  <c:v>475103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C2-406B-BB86-CC7D86C11D8F}"/>
            </c:ext>
          </c:extLst>
        </c:ser>
        <c:ser>
          <c:idx val="5"/>
          <c:order val="5"/>
          <c:tx>
            <c:strRef>
              <c:f>'casos regiao'!$H$11</c:f>
              <c:strCache>
                <c:ptCount val="1"/>
                <c:pt idx="0">
                  <c:v>Pacífico Ocidental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'casos regiao'!$B$12:$B$44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'casos regiao'!$H$12:$H$44</c:f>
              <c:numCache>
                <c:formatCode>General</c:formatCode>
                <c:ptCount val="33"/>
                <c:pt idx="0">
                  <c:v>1</c:v>
                </c:pt>
                <c:pt idx="1">
                  <c:v>44</c:v>
                </c:pt>
                <c:pt idx="2">
                  <c:v>26</c:v>
                </c:pt>
                <c:pt idx="3">
                  <c:v>1270</c:v>
                </c:pt>
                <c:pt idx="4">
                  <c:v>10595</c:v>
                </c:pt>
                <c:pt idx="5">
                  <c:v>22835</c:v>
                </c:pt>
                <c:pt idx="6">
                  <c:v>32051</c:v>
                </c:pt>
                <c:pt idx="7">
                  <c:v>10323</c:v>
                </c:pt>
                <c:pt idx="8">
                  <c:v>5845</c:v>
                </c:pt>
                <c:pt idx="9">
                  <c:v>5371</c:v>
                </c:pt>
                <c:pt idx="10">
                  <c:v>2336</c:v>
                </c:pt>
                <c:pt idx="11">
                  <c:v>4090</c:v>
                </c:pt>
                <c:pt idx="12">
                  <c:v>6928</c:v>
                </c:pt>
                <c:pt idx="13">
                  <c:v>8662</c:v>
                </c:pt>
                <c:pt idx="14">
                  <c:v>8470</c:v>
                </c:pt>
                <c:pt idx="15">
                  <c:v>10407</c:v>
                </c:pt>
                <c:pt idx="16">
                  <c:v>12215</c:v>
                </c:pt>
                <c:pt idx="17">
                  <c:v>8937</c:v>
                </c:pt>
                <c:pt idx="18">
                  <c:v>8138</c:v>
                </c:pt>
                <c:pt idx="19">
                  <c:v>8433</c:v>
                </c:pt>
                <c:pt idx="20">
                  <c:v>5690</c:v>
                </c:pt>
                <c:pt idx="21">
                  <c:v>7779</c:v>
                </c:pt>
                <c:pt idx="22">
                  <c:v>8584</c:v>
                </c:pt>
                <c:pt idx="23">
                  <c:v>7685</c:v>
                </c:pt>
                <c:pt idx="24">
                  <c:v>6775</c:v>
                </c:pt>
                <c:pt idx="25">
                  <c:v>8284</c:v>
                </c:pt>
                <c:pt idx="26">
                  <c:v>10020</c:v>
                </c:pt>
                <c:pt idx="27">
                  <c:v>17317</c:v>
                </c:pt>
                <c:pt idx="28">
                  <c:v>17677</c:v>
                </c:pt>
                <c:pt idx="29">
                  <c:v>23807</c:v>
                </c:pt>
                <c:pt idx="30">
                  <c:v>32176</c:v>
                </c:pt>
                <c:pt idx="31">
                  <c:v>46639</c:v>
                </c:pt>
                <c:pt idx="32">
                  <c:v>43989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C2-406B-BB86-CC7D86C11D8F}"/>
            </c:ext>
          </c:extLst>
        </c:ser>
        <c:ser>
          <c:idx val="6"/>
          <c:order val="6"/>
          <c:tx>
            <c:strRef>
              <c:f>'casos regiao'!$I$11</c:f>
              <c:strCache>
                <c:ptCount val="1"/>
                <c:pt idx="0">
                  <c:v>Outra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'casos regiao'!$B$12:$B$44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'casos regiao'!$I$12:$I$44</c:f>
              <c:numCache>
                <c:formatCode>General</c:formatCode>
                <c:ptCount val="33"/>
                <c:pt idx="5">
                  <c:v>68</c:v>
                </c:pt>
                <c:pt idx="6">
                  <c:v>221</c:v>
                </c:pt>
                <c:pt idx="7">
                  <c:v>349</c:v>
                </c:pt>
                <c:pt idx="8">
                  <c:v>61</c:v>
                </c:pt>
                <c:pt idx="9">
                  <c:v>1</c:v>
                </c:pt>
                <c:pt idx="10">
                  <c:v>1</c:v>
                </c:pt>
                <c:pt idx="11">
                  <c:v>11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29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C2-406B-BB86-CC7D86C11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1842351"/>
        <c:axId val="581229471"/>
      </c:barChart>
      <c:catAx>
        <c:axId val="3618423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Semanas Epidemiológicas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229471"/>
        <c:crosses val="autoZero"/>
        <c:auto val="1"/>
        <c:lblAlgn val="ctr"/>
        <c:lblOffset val="100"/>
        <c:noMultiLvlLbl val="0"/>
      </c:catAx>
      <c:valAx>
        <c:axId val="5812294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4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7413032754097615E-2"/>
          <c:y val="1.248247971342119E-2"/>
          <c:w val="0.95465285537137579"/>
          <c:h val="0.12693746853173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42508800364852"/>
          <c:y val="0.17981797544085182"/>
          <c:w val="0.84108964569615952"/>
          <c:h val="0.699945866679199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'obitos regiao (2)'!$C$11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'obitos regiao (2)'!$B$12:$B$44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'obitos regiao (2)'!$C$12:$C$44</c:f>
              <c:numCache>
                <c:formatCode>General</c:formatCode>
                <c:ptCount val="33"/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18</c:v>
                </c:pt>
                <c:pt idx="12">
                  <c:v>28</c:v>
                </c:pt>
                <c:pt idx="13">
                  <c:v>150</c:v>
                </c:pt>
                <c:pt idx="14">
                  <c:v>217</c:v>
                </c:pt>
                <c:pt idx="15">
                  <c:v>201</c:v>
                </c:pt>
                <c:pt idx="16">
                  <c:v>196</c:v>
                </c:pt>
                <c:pt idx="17">
                  <c:v>201</c:v>
                </c:pt>
                <c:pt idx="18">
                  <c:v>309</c:v>
                </c:pt>
                <c:pt idx="19">
                  <c:v>345</c:v>
                </c:pt>
                <c:pt idx="20">
                  <c:v>373</c:v>
                </c:pt>
                <c:pt idx="21">
                  <c:v>442</c:v>
                </c:pt>
                <c:pt idx="22">
                  <c:v>580</c:v>
                </c:pt>
                <c:pt idx="23">
                  <c:v>805</c:v>
                </c:pt>
                <c:pt idx="24">
                  <c:v>883</c:v>
                </c:pt>
                <c:pt idx="25">
                  <c:v>923</c:v>
                </c:pt>
                <c:pt idx="26">
                  <c:v>955</c:v>
                </c:pt>
                <c:pt idx="27">
                  <c:v>1299</c:v>
                </c:pt>
                <c:pt idx="28">
                  <c:v>1422</c:v>
                </c:pt>
                <c:pt idx="29">
                  <c:v>1991</c:v>
                </c:pt>
                <c:pt idx="30">
                  <c:v>2205</c:v>
                </c:pt>
                <c:pt idx="31">
                  <c:v>2496</c:v>
                </c:pt>
                <c:pt idx="32">
                  <c:v>2245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05-4CBB-816F-2D230A7966EC}"/>
            </c:ext>
          </c:extLst>
        </c:ser>
        <c:ser>
          <c:idx val="1"/>
          <c:order val="1"/>
          <c:tx>
            <c:strRef>
              <c:f>'obitos regiao (2)'!$D$11</c:f>
              <c:strCache>
                <c:ptCount val="1"/>
                <c:pt idx="0">
                  <c:v>Américas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'obitos regiao (2)'!$B$12:$B$44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'obitos regiao (2)'!$D$12:$D$44</c:f>
              <c:numCache>
                <c:formatCode>General</c:formatCode>
                <c:ptCount val="33"/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</c:v>
                </c:pt>
                <c:pt idx="10">
                  <c:v>34</c:v>
                </c:pt>
                <c:pt idx="11">
                  <c:v>206</c:v>
                </c:pt>
                <c:pt idx="12">
                  <c:v>1205</c:v>
                </c:pt>
                <c:pt idx="13">
                  <c:v>5345</c:v>
                </c:pt>
                <c:pt idx="14">
                  <c:v>12492</c:v>
                </c:pt>
                <c:pt idx="15">
                  <c:v>20352</c:v>
                </c:pt>
                <c:pt idx="16">
                  <c:v>18576</c:v>
                </c:pt>
                <c:pt idx="17">
                  <c:v>19205</c:v>
                </c:pt>
                <c:pt idx="18">
                  <c:v>19941</c:v>
                </c:pt>
                <c:pt idx="19">
                  <c:v>19730</c:v>
                </c:pt>
                <c:pt idx="20">
                  <c:v>19174</c:v>
                </c:pt>
                <c:pt idx="21">
                  <c:v>19599</c:v>
                </c:pt>
                <c:pt idx="22">
                  <c:v>20296</c:v>
                </c:pt>
                <c:pt idx="23">
                  <c:v>20273</c:v>
                </c:pt>
                <c:pt idx="24">
                  <c:v>19463</c:v>
                </c:pt>
                <c:pt idx="25">
                  <c:v>22859</c:v>
                </c:pt>
                <c:pt idx="26">
                  <c:v>20332</c:v>
                </c:pt>
                <c:pt idx="27">
                  <c:v>20763</c:v>
                </c:pt>
                <c:pt idx="28">
                  <c:v>22651</c:v>
                </c:pt>
                <c:pt idx="29">
                  <c:v>27191</c:v>
                </c:pt>
                <c:pt idx="30">
                  <c:v>25518</c:v>
                </c:pt>
                <c:pt idx="31">
                  <c:v>25677</c:v>
                </c:pt>
                <c:pt idx="32">
                  <c:v>29589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05-4CBB-816F-2D230A7966EC}"/>
            </c:ext>
          </c:extLst>
        </c:ser>
        <c:ser>
          <c:idx val="2"/>
          <c:order val="2"/>
          <c:tx>
            <c:strRef>
              <c:f>'obitos regiao (2)'!$E$11</c:f>
              <c:strCache>
                <c:ptCount val="1"/>
                <c:pt idx="0">
                  <c:v>Mediterrâneo Oriental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'obitos regiao (2)'!$B$12:$B$44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'obitos regiao (2)'!$E$12:$E$44</c:f>
              <c:numCache>
                <c:formatCode>General</c:formatCode>
                <c:ptCount val="33"/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38</c:v>
                </c:pt>
                <c:pt idx="9">
                  <c:v>106</c:v>
                </c:pt>
                <c:pt idx="10">
                  <c:v>474</c:v>
                </c:pt>
                <c:pt idx="11">
                  <c:v>973</c:v>
                </c:pt>
                <c:pt idx="12">
                  <c:v>1057</c:v>
                </c:pt>
                <c:pt idx="13">
                  <c:v>1105</c:v>
                </c:pt>
                <c:pt idx="14">
                  <c:v>1158</c:v>
                </c:pt>
                <c:pt idx="15">
                  <c:v>954</c:v>
                </c:pt>
                <c:pt idx="16">
                  <c:v>982</c:v>
                </c:pt>
                <c:pt idx="17">
                  <c:v>986</c:v>
                </c:pt>
                <c:pt idx="18">
                  <c:v>985</c:v>
                </c:pt>
                <c:pt idx="19">
                  <c:v>947</c:v>
                </c:pt>
                <c:pt idx="20">
                  <c:v>1036</c:v>
                </c:pt>
                <c:pt idx="21">
                  <c:v>1272</c:v>
                </c:pt>
                <c:pt idx="22">
                  <c:v>1946</c:v>
                </c:pt>
                <c:pt idx="23">
                  <c:v>2236</c:v>
                </c:pt>
                <c:pt idx="24">
                  <c:v>3300</c:v>
                </c:pt>
                <c:pt idx="25">
                  <c:v>3404</c:v>
                </c:pt>
                <c:pt idx="26">
                  <c:v>3555</c:v>
                </c:pt>
                <c:pt idx="27">
                  <c:v>3623</c:v>
                </c:pt>
                <c:pt idx="28">
                  <c:v>3596</c:v>
                </c:pt>
                <c:pt idx="29">
                  <c:v>3312</c:v>
                </c:pt>
                <c:pt idx="30">
                  <c:v>2969</c:v>
                </c:pt>
                <c:pt idx="31">
                  <c:v>2740</c:v>
                </c:pt>
                <c:pt idx="32">
                  <c:v>2602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05-4CBB-816F-2D230A7966EC}"/>
            </c:ext>
          </c:extLst>
        </c:ser>
        <c:ser>
          <c:idx val="3"/>
          <c:order val="3"/>
          <c:tx>
            <c:strRef>
              <c:f>'obitos regiao (2)'!$F$11</c:f>
              <c:strCache>
                <c:ptCount val="1"/>
                <c:pt idx="0">
                  <c:v>Europa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'obitos regiao (2)'!$B$12:$B$44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'obitos regiao (2)'!$F$12:$F$44</c:f>
              <c:numCache>
                <c:formatCode>General</c:formatCode>
                <c:ptCount val="33"/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28</c:v>
                </c:pt>
                <c:pt idx="9">
                  <c:v>228</c:v>
                </c:pt>
                <c:pt idx="10">
                  <c:v>1674</c:v>
                </c:pt>
                <c:pt idx="11">
                  <c:v>6458</c:v>
                </c:pt>
                <c:pt idx="12">
                  <c:v>13918</c:v>
                </c:pt>
                <c:pt idx="13">
                  <c:v>24097</c:v>
                </c:pt>
                <c:pt idx="14">
                  <c:v>29294</c:v>
                </c:pt>
                <c:pt idx="15">
                  <c:v>26811</c:v>
                </c:pt>
                <c:pt idx="16">
                  <c:v>22299</c:v>
                </c:pt>
                <c:pt idx="17">
                  <c:v>16881</c:v>
                </c:pt>
                <c:pt idx="18">
                  <c:v>13028</c:v>
                </c:pt>
                <c:pt idx="19">
                  <c:v>9920</c:v>
                </c:pt>
                <c:pt idx="20">
                  <c:v>7464</c:v>
                </c:pt>
                <c:pt idx="21">
                  <c:v>6700</c:v>
                </c:pt>
                <c:pt idx="22">
                  <c:v>5492</c:v>
                </c:pt>
                <c:pt idx="23">
                  <c:v>4449</c:v>
                </c:pt>
                <c:pt idx="24">
                  <c:v>4054</c:v>
                </c:pt>
                <c:pt idx="25">
                  <c:v>3450</c:v>
                </c:pt>
                <c:pt idx="26">
                  <c:v>3314</c:v>
                </c:pt>
                <c:pt idx="27">
                  <c:v>3322</c:v>
                </c:pt>
                <c:pt idx="28">
                  <c:v>3822</c:v>
                </c:pt>
                <c:pt idx="29">
                  <c:v>3264</c:v>
                </c:pt>
                <c:pt idx="30">
                  <c:v>3065</c:v>
                </c:pt>
                <c:pt idx="31">
                  <c:v>3106</c:v>
                </c:pt>
                <c:pt idx="32">
                  <c:v>2468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05-4CBB-816F-2D230A7966EC}"/>
            </c:ext>
          </c:extLst>
        </c:ser>
        <c:ser>
          <c:idx val="4"/>
          <c:order val="4"/>
          <c:tx>
            <c:strRef>
              <c:f>'obitos regiao (2)'!$G$11</c:f>
              <c:strCache>
                <c:ptCount val="1"/>
                <c:pt idx="0">
                  <c:v>Sudeste Asiático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'obitos regiao (2)'!$B$12:$B$44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'obitos regiao (2)'!$G$12:$G$44</c:f>
              <c:numCache>
                <c:formatCode>General</c:formatCode>
                <c:ptCount val="33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6</c:v>
                </c:pt>
                <c:pt idx="11">
                  <c:v>38</c:v>
                </c:pt>
                <c:pt idx="12">
                  <c:v>69</c:v>
                </c:pt>
                <c:pt idx="13">
                  <c:v>179</c:v>
                </c:pt>
                <c:pt idx="14">
                  <c:v>348</c:v>
                </c:pt>
                <c:pt idx="15">
                  <c:v>517</c:v>
                </c:pt>
                <c:pt idx="16">
                  <c:v>540</c:v>
                </c:pt>
                <c:pt idx="17">
                  <c:v>594</c:v>
                </c:pt>
                <c:pt idx="18">
                  <c:v>936</c:v>
                </c:pt>
                <c:pt idx="19">
                  <c:v>1003</c:v>
                </c:pt>
                <c:pt idx="20">
                  <c:v>1370</c:v>
                </c:pt>
                <c:pt idx="21">
                  <c:v>1637</c:v>
                </c:pt>
                <c:pt idx="22">
                  <c:v>2078</c:v>
                </c:pt>
                <c:pt idx="23">
                  <c:v>2810</c:v>
                </c:pt>
                <c:pt idx="24">
                  <c:v>4688</c:v>
                </c:pt>
                <c:pt idx="25">
                  <c:v>3325</c:v>
                </c:pt>
                <c:pt idx="26">
                  <c:v>3635</c:v>
                </c:pt>
                <c:pt idx="27">
                  <c:v>4216</c:v>
                </c:pt>
                <c:pt idx="28">
                  <c:v>4917</c:v>
                </c:pt>
                <c:pt idx="29">
                  <c:v>6086</c:v>
                </c:pt>
                <c:pt idx="30">
                  <c:v>5907</c:v>
                </c:pt>
                <c:pt idx="31">
                  <c:v>6708</c:v>
                </c:pt>
                <c:pt idx="32">
                  <c:v>7236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05-4CBB-816F-2D230A7966EC}"/>
            </c:ext>
          </c:extLst>
        </c:ser>
        <c:ser>
          <c:idx val="5"/>
          <c:order val="5"/>
          <c:tx>
            <c:strRef>
              <c:f>'obitos regiao (2)'!$H$11</c:f>
              <c:strCache>
                <c:ptCount val="1"/>
                <c:pt idx="0">
                  <c:v>Pacífico Ocidental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'obitos regiao (2)'!$B$12:$B$44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'obitos regiao (2)'!$H$12:$H$44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39</c:v>
                </c:pt>
                <c:pt idx="4">
                  <c:v>218</c:v>
                </c:pt>
                <c:pt idx="5">
                  <c:v>465</c:v>
                </c:pt>
                <c:pt idx="6">
                  <c:v>802</c:v>
                </c:pt>
                <c:pt idx="7">
                  <c:v>826</c:v>
                </c:pt>
                <c:pt idx="8">
                  <c:v>509</c:v>
                </c:pt>
                <c:pt idx="9">
                  <c:v>265</c:v>
                </c:pt>
                <c:pt idx="10">
                  <c:v>167</c:v>
                </c:pt>
                <c:pt idx="11">
                  <c:v>145</c:v>
                </c:pt>
                <c:pt idx="12">
                  <c:v>168</c:v>
                </c:pt>
                <c:pt idx="13">
                  <c:v>203</c:v>
                </c:pt>
                <c:pt idx="14">
                  <c:v>236</c:v>
                </c:pt>
                <c:pt idx="15">
                  <c:v>1553</c:v>
                </c:pt>
                <c:pt idx="16">
                  <c:v>308</c:v>
                </c:pt>
                <c:pt idx="17">
                  <c:v>260</c:v>
                </c:pt>
                <c:pt idx="18">
                  <c:v>282</c:v>
                </c:pt>
                <c:pt idx="19">
                  <c:v>260</c:v>
                </c:pt>
                <c:pt idx="20">
                  <c:v>136</c:v>
                </c:pt>
                <c:pt idx="21">
                  <c:v>170</c:v>
                </c:pt>
                <c:pt idx="22">
                  <c:v>78</c:v>
                </c:pt>
                <c:pt idx="23">
                  <c:v>83</c:v>
                </c:pt>
                <c:pt idx="24">
                  <c:v>113</c:v>
                </c:pt>
                <c:pt idx="25">
                  <c:v>120</c:v>
                </c:pt>
                <c:pt idx="26">
                  <c:v>63</c:v>
                </c:pt>
                <c:pt idx="27">
                  <c:v>92</c:v>
                </c:pt>
                <c:pt idx="28">
                  <c:v>325</c:v>
                </c:pt>
                <c:pt idx="29">
                  <c:v>260</c:v>
                </c:pt>
                <c:pt idx="30">
                  <c:v>240</c:v>
                </c:pt>
                <c:pt idx="31">
                  <c:v>275</c:v>
                </c:pt>
                <c:pt idx="32">
                  <c:v>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05-4CBB-816F-2D230A7966EC}"/>
            </c:ext>
          </c:extLst>
        </c:ser>
        <c:ser>
          <c:idx val="6"/>
          <c:order val="6"/>
          <c:tx>
            <c:strRef>
              <c:f>'obitos regiao (2)'!$I$11</c:f>
              <c:strCache>
                <c:ptCount val="1"/>
                <c:pt idx="0">
                  <c:v>Outra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'obitos regiao (2)'!$B$12:$B$44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'obitos regiao (2)'!$I$12:$I$44</c:f>
              <c:numCache>
                <c:formatCode>General</c:formatCode>
                <c:ptCount val="33"/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4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05-4CBB-816F-2D230A796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1842351"/>
        <c:axId val="581229471"/>
      </c:barChart>
      <c:catAx>
        <c:axId val="3618423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Semanas Epidemiológicas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229471"/>
        <c:crosses val="autoZero"/>
        <c:auto val="1"/>
        <c:lblAlgn val="ctr"/>
        <c:lblOffset val="100"/>
        <c:noMultiLvlLbl val="0"/>
      </c:catAx>
      <c:valAx>
        <c:axId val="5812294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4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9334586515583712E-2"/>
          <c:y val="2.576489097427467E-2"/>
          <c:w val="0.96800844802579966"/>
          <c:h val="9.1838987689994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Sheet8!$H$3</c:f>
              <c:strCache>
                <c:ptCount val="1"/>
                <c:pt idx="0">
                  <c:v>Guinea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7D-4F9C-B28A-F38B1BE37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Sheet8!$G$4:$G$27</c:f>
              <c:numCache>
                <c:formatCode>General</c:formatCode>
                <c:ptCount val="2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</c:numCache>
            </c:numRef>
          </c:cat>
          <c:val>
            <c:numRef>
              <c:f>Sheet8!$H$4:$H$27</c:f>
              <c:numCache>
                <c:formatCode>General</c:formatCode>
                <c:ptCount val="24"/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52</c:v>
                </c:pt>
                <c:pt idx="5">
                  <c:v>194</c:v>
                </c:pt>
                <c:pt idx="6">
                  <c:v>438</c:v>
                </c:pt>
                <c:pt idx="7">
                  <c:v>954</c:v>
                </c:pt>
                <c:pt idx="8">
                  <c:v>1537</c:v>
                </c:pt>
                <c:pt idx="9">
                  <c:v>2009</c:v>
                </c:pt>
                <c:pt idx="10">
                  <c:v>2531</c:v>
                </c:pt>
                <c:pt idx="11">
                  <c:v>3114</c:v>
                </c:pt>
                <c:pt idx="12">
                  <c:v>3656</c:v>
                </c:pt>
                <c:pt idx="13">
                  <c:v>4060</c:v>
                </c:pt>
                <c:pt idx="14">
                  <c:v>4426</c:v>
                </c:pt>
                <c:pt idx="15">
                  <c:v>4904</c:v>
                </c:pt>
                <c:pt idx="16">
                  <c:v>5260</c:v>
                </c:pt>
                <c:pt idx="17">
                  <c:v>5521</c:v>
                </c:pt>
                <c:pt idx="18">
                  <c:v>5969</c:v>
                </c:pt>
                <c:pt idx="19">
                  <c:v>6430</c:v>
                </c:pt>
                <c:pt idx="20">
                  <c:v>6867</c:v>
                </c:pt>
                <c:pt idx="21">
                  <c:v>7308</c:v>
                </c:pt>
                <c:pt idx="22">
                  <c:v>7777</c:v>
                </c:pt>
                <c:pt idx="23">
                  <c:v>8260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B7D-4F9C-B28A-F38B1BE3772A}"/>
            </c:ext>
          </c:extLst>
        </c:ser>
        <c:ser>
          <c:idx val="1"/>
          <c:order val="1"/>
          <c:tx>
            <c:strRef>
              <c:f>Sheet8!$I$3</c:f>
              <c:strCache>
                <c:ptCount val="1"/>
                <c:pt idx="0">
                  <c:v>Guinea-Bissau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7D-4F9C-B28A-F38B1BE37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Sheet8!$G$4:$G$27</c:f>
              <c:numCache>
                <c:formatCode>General</c:formatCode>
                <c:ptCount val="2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</c:numCache>
            </c:numRef>
          </c:cat>
          <c:val>
            <c:numRef>
              <c:f>Sheet8!$I$4:$I$27</c:f>
              <c:numCache>
                <c:formatCode>General</c:formatCode>
                <c:ptCount val="24"/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15</c:v>
                </c:pt>
                <c:pt idx="5">
                  <c:v>35</c:v>
                </c:pt>
                <c:pt idx="6">
                  <c:v>60</c:v>
                </c:pt>
                <c:pt idx="7">
                  <c:v>94</c:v>
                </c:pt>
                <c:pt idx="8">
                  <c:v>299</c:v>
                </c:pt>
                <c:pt idx="9">
                  <c:v>550</c:v>
                </c:pt>
                <c:pt idx="10">
                  <c:v>955</c:v>
                </c:pt>
                <c:pt idx="11">
                  <c:v>1156</c:v>
                </c:pt>
                <c:pt idx="12">
                  <c:v>1298</c:v>
                </c:pt>
                <c:pt idx="13">
                  <c:v>1410</c:v>
                </c:pt>
                <c:pt idx="14">
                  <c:v>1431</c:v>
                </c:pt>
                <c:pt idx="15">
                  <c:v>1554</c:v>
                </c:pt>
                <c:pt idx="16">
                  <c:v>1598</c:v>
                </c:pt>
                <c:pt idx="17">
                  <c:v>1807</c:v>
                </c:pt>
                <c:pt idx="18">
                  <c:v>1884</c:v>
                </c:pt>
                <c:pt idx="19">
                  <c:v>1992</c:v>
                </c:pt>
                <c:pt idx="20">
                  <c:v>2005</c:v>
                </c:pt>
                <c:pt idx="21">
                  <c:v>2032</c:v>
                </c:pt>
                <c:pt idx="22">
                  <c:v>2088</c:v>
                </c:pt>
                <c:pt idx="23">
                  <c:v>2149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B7D-4F9C-B28A-F38B1BE3772A}"/>
            </c:ext>
          </c:extLst>
        </c:ser>
        <c:ser>
          <c:idx val="2"/>
          <c:order val="2"/>
          <c:tx>
            <c:strRef>
              <c:f>Sheet8!$J$3</c:f>
              <c:strCache>
                <c:ptCount val="1"/>
                <c:pt idx="0">
                  <c:v>Senegal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7D-4F9C-B28A-F38B1BE37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Sheet8!$G$4:$G$27</c:f>
              <c:numCache>
                <c:formatCode>General</c:formatCode>
                <c:ptCount val="2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</c:numCache>
            </c:numRef>
          </c:cat>
          <c:val>
            <c:numRef>
              <c:f>Sheet8!$J$4:$J$27</c:f>
              <c:numCache>
                <c:formatCode>General</c:formatCode>
                <c:ptCount val="24"/>
                <c:pt idx="0">
                  <c:v>8</c:v>
                </c:pt>
                <c:pt idx="1">
                  <c:v>25</c:v>
                </c:pt>
                <c:pt idx="2">
                  <c:v>56</c:v>
                </c:pt>
                <c:pt idx="3">
                  <c:v>119</c:v>
                </c:pt>
                <c:pt idx="4">
                  <c:v>219</c:v>
                </c:pt>
                <c:pt idx="5">
                  <c:v>265</c:v>
                </c:pt>
                <c:pt idx="6">
                  <c:v>342</c:v>
                </c:pt>
                <c:pt idx="7">
                  <c:v>545</c:v>
                </c:pt>
                <c:pt idx="8">
                  <c:v>1024</c:v>
                </c:pt>
                <c:pt idx="9">
                  <c:v>1551</c:v>
                </c:pt>
                <c:pt idx="10">
                  <c:v>2310</c:v>
                </c:pt>
                <c:pt idx="11">
                  <c:v>2909</c:v>
                </c:pt>
                <c:pt idx="12">
                  <c:v>3429</c:v>
                </c:pt>
                <c:pt idx="13">
                  <c:v>4155</c:v>
                </c:pt>
                <c:pt idx="14">
                  <c:v>4851</c:v>
                </c:pt>
                <c:pt idx="15">
                  <c:v>5639</c:v>
                </c:pt>
                <c:pt idx="16">
                  <c:v>6354</c:v>
                </c:pt>
                <c:pt idx="17">
                  <c:v>7164</c:v>
                </c:pt>
                <c:pt idx="18">
                  <c:v>7882</c:v>
                </c:pt>
                <c:pt idx="19">
                  <c:v>8544</c:v>
                </c:pt>
                <c:pt idx="20">
                  <c:v>9422</c:v>
                </c:pt>
                <c:pt idx="21">
                  <c:v>10232</c:v>
                </c:pt>
                <c:pt idx="22">
                  <c:v>10887</c:v>
                </c:pt>
                <c:pt idx="23">
                  <c:v>11872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B7D-4F9C-B28A-F38B1BE37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7165695"/>
        <c:axId val="380494255"/>
      </c:lineChart>
      <c:catAx>
        <c:axId val="3771656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Semanas Epidemiológica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494255"/>
        <c:crosses val="autoZero"/>
        <c:auto val="1"/>
        <c:lblAlgn val="ctr"/>
        <c:lblOffset val="100"/>
        <c:noMultiLvlLbl val="0"/>
      </c:catAx>
      <c:valAx>
        <c:axId val="380494255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165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65000"/>
        </a:sysClr>
      </a:solidFill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Sheet8!$C$3</c:f>
              <c:strCache>
                <c:ptCount val="1"/>
                <c:pt idx="0">
                  <c:v>Guinea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37-4CA5-A1CB-8BC796D1D4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Sheet8!$B$4:$B$27</c:f>
              <c:numCache>
                <c:formatCode>General</c:formatCode>
                <c:ptCount val="2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</c:numCache>
            </c:numRef>
          </c:cat>
          <c:val>
            <c:numRef>
              <c:f>Sheet8!$C$4:$C$27</c:f>
              <c:numCache>
                <c:formatCode>General</c:formatCode>
                <c:ptCount val="24"/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44</c:v>
                </c:pt>
                <c:pt idx="5">
                  <c:v>142</c:v>
                </c:pt>
                <c:pt idx="6">
                  <c:v>244</c:v>
                </c:pt>
                <c:pt idx="7">
                  <c:v>516</c:v>
                </c:pt>
                <c:pt idx="8">
                  <c:v>583</c:v>
                </c:pt>
                <c:pt idx="9">
                  <c:v>472</c:v>
                </c:pt>
                <c:pt idx="10">
                  <c:v>522</c:v>
                </c:pt>
                <c:pt idx="11">
                  <c:v>583</c:v>
                </c:pt>
                <c:pt idx="12">
                  <c:v>542</c:v>
                </c:pt>
                <c:pt idx="13">
                  <c:v>404</c:v>
                </c:pt>
                <c:pt idx="14">
                  <c:v>366</c:v>
                </c:pt>
                <c:pt idx="15">
                  <c:v>478</c:v>
                </c:pt>
                <c:pt idx="16">
                  <c:v>356</c:v>
                </c:pt>
                <c:pt idx="17">
                  <c:v>261</c:v>
                </c:pt>
                <c:pt idx="18">
                  <c:v>448</c:v>
                </c:pt>
                <c:pt idx="19">
                  <c:v>461</c:v>
                </c:pt>
                <c:pt idx="20">
                  <c:v>437</c:v>
                </c:pt>
                <c:pt idx="21">
                  <c:v>441</c:v>
                </c:pt>
                <c:pt idx="22">
                  <c:v>469</c:v>
                </c:pt>
                <c:pt idx="23">
                  <c:v>483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D37-4CA5-A1CB-8BC796D1D4A8}"/>
            </c:ext>
          </c:extLst>
        </c:ser>
        <c:ser>
          <c:idx val="1"/>
          <c:order val="1"/>
          <c:tx>
            <c:strRef>
              <c:f>Sheet8!$D$3</c:f>
              <c:strCache>
                <c:ptCount val="1"/>
                <c:pt idx="0">
                  <c:v>Guinea-Bissau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37-4CA5-A1CB-8BC796D1D4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Sheet8!$B$4:$B$27</c:f>
              <c:numCache>
                <c:formatCode>General</c:formatCode>
                <c:ptCount val="2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</c:numCache>
            </c:numRef>
          </c:cat>
          <c:val>
            <c:numRef>
              <c:f>Sheet8!$D$4:$D$27</c:f>
              <c:numCache>
                <c:formatCode>General</c:formatCode>
                <c:ptCount val="24"/>
                <c:pt idx="2">
                  <c:v>0</c:v>
                </c:pt>
                <c:pt idx="3">
                  <c:v>2</c:v>
                </c:pt>
                <c:pt idx="4">
                  <c:v>13</c:v>
                </c:pt>
                <c:pt idx="5">
                  <c:v>20</c:v>
                </c:pt>
                <c:pt idx="6">
                  <c:v>25</c:v>
                </c:pt>
                <c:pt idx="7">
                  <c:v>34</c:v>
                </c:pt>
                <c:pt idx="8">
                  <c:v>205</c:v>
                </c:pt>
                <c:pt idx="9">
                  <c:v>251</c:v>
                </c:pt>
                <c:pt idx="10">
                  <c:v>405</c:v>
                </c:pt>
                <c:pt idx="11">
                  <c:v>201</c:v>
                </c:pt>
                <c:pt idx="12">
                  <c:v>142</c:v>
                </c:pt>
                <c:pt idx="13">
                  <c:v>112</c:v>
                </c:pt>
                <c:pt idx="14">
                  <c:v>21</c:v>
                </c:pt>
                <c:pt idx="15">
                  <c:v>123</c:v>
                </c:pt>
                <c:pt idx="16">
                  <c:v>44</c:v>
                </c:pt>
                <c:pt idx="17">
                  <c:v>209</c:v>
                </c:pt>
                <c:pt idx="18">
                  <c:v>77</c:v>
                </c:pt>
                <c:pt idx="19">
                  <c:v>108</c:v>
                </c:pt>
                <c:pt idx="20">
                  <c:v>13</c:v>
                </c:pt>
                <c:pt idx="21">
                  <c:v>27</c:v>
                </c:pt>
                <c:pt idx="22">
                  <c:v>56</c:v>
                </c:pt>
                <c:pt idx="23">
                  <c:v>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D37-4CA5-A1CB-8BC796D1D4A8}"/>
            </c:ext>
          </c:extLst>
        </c:ser>
        <c:ser>
          <c:idx val="2"/>
          <c:order val="2"/>
          <c:tx>
            <c:strRef>
              <c:f>Sheet8!$E$3</c:f>
              <c:strCache>
                <c:ptCount val="1"/>
                <c:pt idx="0">
                  <c:v>Senegal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37-4CA5-A1CB-8BC796D1D4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Sheet8!$B$4:$B$27</c:f>
              <c:numCache>
                <c:formatCode>General</c:formatCode>
                <c:ptCount val="2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</c:numCache>
            </c:numRef>
          </c:cat>
          <c:val>
            <c:numRef>
              <c:f>Sheet8!$E$4:$E$27</c:f>
              <c:numCache>
                <c:formatCode>General</c:formatCode>
                <c:ptCount val="24"/>
                <c:pt idx="0">
                  <c:v>8</c:v>
                </c:pt>
                <c:pt idx="1">
                  <c:v>17</c:v>
                </c:pt>
                <c:pt idx="2">
                  <c:v>31</c:v>
                </c:pt>
                <c:pt idx="3">
                  <c:v>63</c:v>
                </c:pt>
                <c:pt idx="4">
                  <c:v>100</c:v>
                </c:pt>
                <c:pt idx="5">
                  <c:v>46</c:v>
                </c:pt>
                <c:pt idx="6">
                  <c:v>77</c:v>
                </c:pt>
                <c:pt idx="7">
                  <c:v>203</c:v>
                </c:pt>
                <c:pt idx="8">
                  <c:v>479</c:v>
                </c:pt>
                <c:pt idx="9">
                  <c:v>527</c:v>
                </c:pt>
                <c:pt idx="10">
                  <c:v>759</c:v>
                </c:pt>
                <c:pt idx="11">
                  <c:v>599</c:v>
                </c:pt>
                <c:pt idx="12">
                  <c:v>520</c:v>
                </c:pt>
                <c:pt idx="13">
                  <c:v>726</c:v>
                </c:pt>
                <c:pt idx="14">
                  <c:v>696</c:v>
                </c:pt>
                <c:pt idx="15">
                  <c:v>788</c:v>
                </c:pt>
                <c:pt idx="16">
                  <c:v>715</c:v>
                </c:pt>
                <c:pt idx="17">
                  <c:v>810</c:v>
                </c:pt>
                <c:pt idx="18">
                  <c:v>718</c:v>
                </c:pt>
                <c:pt idx="19">
                  <c:v>662</c:v>
                </c:pt>
                <c:pt idx="20">
                  <c:v>878</c:v>
                </c:pt>
                <c:pt idx="21">
                  <c:v>810</c:v>
                </c:pt>
                <c:pt idx="22">
                  <c:v>655</c:v>
                </c:pt>
                <c:pt idx="23">
                  <c:v>985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D37-4CA5-A1CB-8BC796D1D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6993647"/>
        <c:axId val="346084175"/>
      </c:lineChart>
      <c:catAx>
        <c:axId val="5269936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Semanas Epidemiológicas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084175"/>
        <c:crosses val="autoZero"/>
        <c:auto val="1"/>
        <c:lblAlgn val="ctr"/>
        <c:lblOffset val="100"/>
        <c:noMultiLvlLbl val="0"/>
      </c:catAx>
      <c:valAx>
        <c:axId val="346084175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993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65000"/>
        </a:sysClr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SAB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" lastClr="FFFFFF">
                  <a:lumMod val="85000"/>
                </a:sysClr>
              </a:solidFill>
            </a:ln>
            <a:effectLst/>
          </c:spPr>
          <c:invertIfNegative val="0"/>
          <c:cat>
            <c:strRef>
              <c:f>Sheet4!$A$2:$A$25</c:f>
              <c:strCache>
                <c:ptCount val="24"/>
                <c:pt idx="0">
                  <c:v> 10</c:v>
                </c:pt>
                <c:pt idx="1">
                  <c:v> 11</c:v>
                </c:pt>
                <c:pt idx="3">
                  <c:v> 13</c:v>
                </c:pt>
                <c:pt idx="4">
                  <c:v> 14</c:v>
                </c:pt>
                <c:pt idx="5">
                  <c:v> 15</c:v>
                </c:pt>
                <c:pt idx="6">
                  <c:v> 16</c:v>
                </c:pt>
                <c:pt idx="7">
                  <c:v> 17</c:v>
                </c:pt>
                <c:pt idx="8">
                  <c:v> 18</c:v>
                </c:pt>
                <c:pt idx="9">
                  <c:v> 19</c:v>
                </c:pt>
                <c:pt idx="10">
                  <c:v> 20</c:v>
                </c:pt>
                <c:pt idx="11">
                  <c:v> 21</c:v>
                </c:pt>
                <c:pt idx="12">
                  <c:v> 22</c:v>
                </c:pt>
                <c:pt idx="13">
                  <c:v> 23</c:v>
                </c:pt>
                <c:pt idx="14">
                  <c:v> 24</c:v>
                </c:pt>
                <c:pt idx="15">
                  <c:v> 25</c:v>
                </c:pt>
                <c:pt idx="16">
                  <c:v> 26</c:v>
                </c:pt>
                <c:pt idx="17">
                  <c:v> 27</c:v>
                </c:pt>
                <c:pt idx="18">
                  <c:v> 28</c:v>
                </c:pt>
                <c:pt idx="19">
                  <c:v> 29</c:v>
                </c:pt>
                <c:pt idx="20">
                  <c:v> 30</c:v>
                </c:pt>
                <c:pt idx="21">
                  <c:v> 31</c:v>
                </c:pt>
                <c:pt idx="22">
                  <c:v> 32</c:v>
                </c:pt>
                <c:pt idx="23">
                  <c:v>33</c:v>
                </c:pt>
              </c:strCache>
            </c:strRef>
          </c:cat>
          <c:val>
            <c:numRef>
              <c:f>Sheet4!$B$2:$B$25</c:f>
              <c:numCache>
                <c:formatCode>General</c:formatCode>
                <c:ptCount val="24"/>
                <c:pt idx="0">
                  <c:v>0</c:v>
                </c:pt>
                <c:pt idx="3">
                  <c:v>7</c:v>
                </c:pt>
                <c:pt idx="4">
                  <c:v>8</c:v>
                </c:pt>
                <c:pt idx="5">
                  <c:v>97</c:v>
                </c:pt>
                <c:pt idx="6">
                  <c:v>10</c:v>
                </c:pt>
                <c:pt idx="7">
                  <c:v>3</c:v>
                </c:pt>
                <c:pt idx="8">
                  <c:v>284</c:v>
                </c:pt>
                <c:pt idx="9">
                  <c:v>301</c:v>
                </c:pt>
                <c:pt idx="10">
                  <c:v>173</c:v>
                </c:pt>
                <c:pt idx="11">
                  <c:v>255</c:v>
                </c:pt>
                <c:pt idx="12">
                  <c:v>86</c:v>
                </c:pt>
                <c:pt idx="13">
                  <c:v>65</c:v>
                </c:pt>
                <c:pt idx="14">
                  <c:v>112</c:v>
                </c:pt>
                <c:pt idx="15">
                  <c:v>36</c:v>
                </c:pt>
                <c:pt idx="16">
                  <c:v>80</c:v>
                </c:pt>
                <c:pt idx="17">
                  <c:v>115</c:v>
                </c:pt>
                <c:pt idx="18">
                  <c:v>86</c:v>
                </c:pt>
                <c:pt idx="19">
                  <c:v>43</c:v>
                </c:pt>
                <c:pt idx="20">
                  <c:v>29</c:v>
                </c:pt>
                <c:pt idx="21">
                  <c:v>31</c:v>
                </c:pt>
                <c:pt idx="22">
                  <c:v>26</c:v>
                </c:pt>
                <c:pt idx="2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2-4F6E-99D8-BC281E5396E1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BAFATA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Sheet4!$A$2:$A$25</c:f>
              <c:strCache>
                <c:ptCount val="24"/>
                <c:pt idx="0">
                  <c:v> 10</c:v>
                </c:pt>
                <c:pt idx="1">
                  <c:v> 11</c:v>
                </c:pt>
                <c:pt idx="3">
                  <c:v> 13</c:v>
                </c:pt>
                <c:pt idx="4">
                  <c:v> 14</c:v>
                </c:pt>
                <c:pt idx="5">
                  <c:v> 15</c:v>
                </c:pt>
                <c:pt idx="6">
                  <c:v> 16</c:v>
                </c:pt>
                <c:pt idx="7">
                  <c:v> 17</c:v>
                </c:pt>
                <c:pt idx="8">
                  <c:v> 18</c:v>
                </c:pt>
                <c:pt idx="9">
                  <c:v> 19</c:v>
                </c:pt>
                <c:pt idx="10">
                  <c:v> 20</c:v>
                </c:pt>
                <c:pt idx="11">
                  <c:v> 21</c:v>
                </c:pt>
                <c:pt idx="12">
                  <c:v> 22</c:v>
                </c:pt>
                <c:pt idx="13">
                  <c:v> 23</c:v>
                </c:pt>
                <c:pt idx="14">
                  <c:v> 24</c:v>
                </c:pt>
                <c:pt idx="15">
                  <c:v> 25</c:v>
                </c:pt>
                <c:pt idx="16">
                  <c:v> 26</c:v>
                </c:pt>
                <c:pt idx="17">
                  <c:v> 27</c:v>
                </c:pt>
                <c:pt idx="18">
                  <c:v> 28</c:v>
                </c:pt>
                <c:pt idx="19">
                  <c:v> 29</c:v>
                </c:pt>
                <c:pt idx="20">
                  <c:v> 30</c:v>
                </c:pt>
                <c:pt idx="21">
                  <c:v> 31</c:v>
                </c:pt>
                <c:pt idx="22">
                  <c:v> 32</c:v>
                </c:pt>
                <c:pt idx="23">
                  <c:v>33</c:v>
                </c:pt>
              </c:strCache>
            </c:strRef>
          </c:cat>
          <c:val>
            <c:numRef>
              <c:f>Sheet4!$C$2:$C$25</c:f>
              <c:numCache>
                <c:formatCode>General</c:formatCode>
                <c:ptCount val="24"/>
                <c:pt idx="10">
                  <c:v>3</c:v>
                </c:pt>
                <c:pt idx="12">
                  <c:v>1</c:v>
                </c:pt>
                <c:pt idx="14">
                  <c:v>3</c:v>
                </c:pt>
                <c:pt idx="16">
                  <c:v>7</c:v>
                </c:pt>
                <c:pt idx="17">
                  <c:v>4</c:v>
                </c:pt>
                <c:pt idx="19">
                  <c:v>2</c:v>
                </c:pt>
                <c:pt idx="20">
                  <c:v>4</c:v>
                </c:pt>
                <c:pt idx="21">
                  <c:v>0</c:v>
                </c:pt>
                <c:pt idx="22">
                  <c:v>4</c:v>
                </c:pt>
                <c:pt idx="2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2-4F6E-99D8-BC281E5396E1}"/>
            </c:ext>
          </c:extLst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BIJAGOS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Sheet4!$A$2:$A$25</c:f>
              <c:strCache>
                <c:ptCount val="24"/>
                <c:pt idx="0">
                  <c:v> 10</c:v>
                </c:pt>
                <c:pt idx="1">
                  <c:v> 11</c:v>
                </c:pt>
                <c:pt idx="3">
                  <c:v> 13</c:v>
                </c:pt>
                <c:pt idx="4">
                  <c:v> 14</c:v>
                </c:pt>
                <c:pt idx="5">
                  <c:v> 15</c:v>
                </c:pt>
                <c:pt idx="6">
                  <c:v> 16</c:v>
                </c:pt>
                <c:pt idx="7">
                  <c:v> 17</c:v>
                </c:pt>
                <c:pt idx="8">
                  <c:v> 18</c:v>
                </c:pt>
                <c:pt idx="9">
                  <c:v> 19</c:v>
                </c:pt>
                <c:pt idx="10">
                  <c:v> 20</c:v>
                </c:pt>
                <c:pt idx="11">
                  <c:v> 21</c:v>
                </c:pt>
                <c:pt idx="12">
                  <c:v> 22</c:v>
                </c:pt>
                <c:pt idx="13">
                  <c:v> 23</c:v>
                </c:pt>
                <c:pt idx="14">
                  <c:v> 24</c:v>
                </c:pt>
                <c:pt idx="15">
                  <c:v> 25</c:v>
                </c:pt>
                <c:pt idx="16">
                  <c:v> 26</c:v>
                </c:pt>
                <c:pt idx="17">
                  <c:v> 27</c:v>
                </c:pt>
                <c:pt idx="18">
                  <c:v> 28</c:v>
                </c:pt>
                <c:pt idx="19">
                  <c:v> 29</c:v>
                </c:pt>
                <c:pt idx="20">
                  <c:v> 30</c:v>
                </c:pt>
                <c:pt idx="21">
                  <c:v> 31</c:v>
                </c:pt>
                <c:pt idx="22">
                  <c:v> 32</c:v>
                </c:pt>
                <c:pt idx="23">
                  <c:v>33</c:v>
                </c:pt>
              </c:strCache>
            </c:strRef>
          </c:cat>
          <c:val>
            <c:numRef>
              <c:f>Sheet4!$D$2:$D$25</c:f>
              <c:numCache>
                <c:formatCode>General</c:formatCode>
                <c:ptCount val="24"/>
              </c:numCache>
            </c:numRef>
          </c:val>
          <c:extLst>
            <c:ext xmlns:c16="http://schemas.microsoft.com/office/drawing/2014/chart" uri="{C3380CC4-5D6E-409C-BE32-E72D297353CC}">
              <c16:uniqueId val="{00000002-1662-4F6E-99D8-BC281E5396E1}"/>
            </c:ext>
          </c:extLst>
        </c:ser>
        <c:ser>
          <c:idx val="3"/>
          <c:order val="3"/>
          <c:tx>
            <c:strRef>
              <c:f>Sheet4!$E$1</c:f>
              <c:strCache>
                <c:ptCount val="1"/>
                <c:pt idx="0">
                  <c:v>BIOMBO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Sheet4!$A$2:$A$25</c:f>
              <c:strCache>
                <c:ptCount val="24"/>
                <c:pt idx="0">
                  <c:v> 10</c:v>
                </c:pt>
                <c:pt idx="1">
                  <c:v> 11</c:v>
                </c:pt>
                <c:pt idx="3">
                  <c:v> 13</c:v>
                </c:pt>
                <c:pt idx="4">
                  <c:v> 14</c:v>
                </c:pt>
                <c:pt idx="5">
                  <c:v> 15</c:v>
                </c:pt>
                <c:pt idx="6">
                  <c:v> 16</c:v>
                </c:pt>
                <c:pt idx="7">
                  <c:v> 17</c:v>
                </c:pt>
                <c:pt idx="8">
                  <c:v> 18</c:v>
                </c:pt>
                <c:pt idx="9">
                  <c:v> 19</c:v>
                </c:pt>
                <c:pt idx="10">
                  <c:v> 20</c:v>
                </c:pt>
                <c:pt idx="11">
                  <c:v> 21</c:v>
                </c:pt>
                <c:pt idx="12">
                  <c:v> 22</c:v>
                </c:pt>
                <c:pt idx="13">
                  <c:v> 23</c:v>
                </c:pt>
                <c:pt idx="14">
                  <c:v> 24</c:v>
                </c:pt>
                <c:pt idx="15">
                  <c:v> 25</c:v>
                </c:pt>
                <c:pt idx="16">
                  <c:v> 26</c:v>
                </c:pt>
                <c:pt idx="17">
                  <c:v> 27</c:v>
                </c:pt>
                <c:pt idx="18">
                  <c:v> 28</c:v>
                </c:pt>
                <c:pt idx="19">
                  <c:v> 29</c:v>
                </c:pt>
                <c:pt idx="20">
                  <c:v> 30</c:v>
                </c:pt>
                <c:pt idx="21">
                  <c:v> 31</c:v>
                </c:pt>
                <c:pt idx="22">
                  <c:v> 32</c:v>
                </c:pt>
                <c:pt idx="23">
                  <c:v>33</c:v>
                </c:pt>
              </c:strCache>
            </c:strRef>
          </c:cat>
          <c:val>
            <c:numRef>
              <c:f>Sheet4!$E$2:$E$25</c:f>
              <c:numCache>
                <c:formatCode>General</c:formatCode>
                <c:ptCount val="24"/>
                <c:pt idx="3">
                  <c:v>1</c:v>
                </c:pt>
                <c:pt idx="4">
                  <c:v>9</c:v>
                </c:pt>
                <c:pt idx="6">
                  <c:v>0</c:v>
                </c:pt>
                <c:pt idx="7">
                  <c:v>0</c:v>
                </c:pt>
                <c:pt idx="8">
                  <c:v>19</c:v>
                </c:pt>
                <c:pt idx="9">
                  <c:v>4</c:v>
                </c:pt>
                <c:pt idx="10">
                  <c:v>20</c:v>
                </c:pt>
                <c:pt idx="11">
                  <c:v>8</c:v>
                </c:pt>
                <c:pt idx="12">
                  <c:v>6</c:v>
                </c:pt>
                <c:pt idx="13">
                  <c:v>4</c:v>
                </c:pt>
                <c:pt idx="14">
                  <c:v>5</c:v>
                </c:pt>
                <c:pt idx="15">
                  <c:v>4</c:v>
                </c:pt>
                <c:pt idx="16">
                  <c:v>7</c:v>
                </c:pt>
                <c:pt idx="17">
                  <c:v>4</c:v>
                </c:pt>
                <c:pt idx="18">
                  <c:v>14</c:v>
                </c:pt>
                <c:pt idx="19">
                  <c:v>4</c:v>
                </c:pt>
                <c:pt idx="20">
                  <c:v>2</c:v>
                </c:pt>
                <c:pt idx="21">
                  <c:v>4</c:v>
                </c:pt>
                <c:pt idx="22">
                  <c:v>7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62-4F6E-99D8-BC281E5396E1}"/>
            </c:ext>
          </c:extLst>
        </c:ser>
        <c:ser>
          <c:idx val="4"/>
          <c:order val="4"/>
          <c:tx>
            <c:strRef>
              <c:f>Sheet4!$F$1</c:f>
              <c:strCache>
                <c:ptCount val="1"/>
                <c:pt idx="0">
                  <c:v>CACHEU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Sheet4!$A$2:$A$25</c:f>
              <c:strCache>
                <c:ptCount val="24"/>
                <c:pt idx="0">
                  <c:v> 10</c:v>
                </c:pt>
                <c:pt idx="1">
                  <c:v> 11</c:v>
                </c:pt>
                <c:pt idx="3">
                  <c:v> 13</c:v>
                </c:pt>
                <c:pt idx="4">
                  <c:v> 14</c:v>
                </c:pt>
                <c:pt idx="5">
                  <c:v> 15</c:v>
                </c:pt>
                <c:pt idx="6">
                  <c:v> 16</c:v>
                </c:pt>
                <c:pt idx="7">
                  <c:v> 17</c:v>
                </c:pt>
                <c:pt idx="8">
                  <c:v> 18</c:v>
                </c:pt>
                <c:pt idx="9">
                  <c:v> 19</c:v>
                </c:pt>
                <c:pt idx="10">
                  <c:v> 20</c:v>
                </c:pt>
                <c:pt idx="11">
                  <c:v> 21</c:v>
                </c:pt>
                <c:pt idx="12">
                  <c:v> 22</c:v>
                </c:pt>
                <c:pt idx="13">
                  <c:v> 23</c:v>
                </c:pt>
                <c:pt idx="14">
                  <c:v> 24</c:v>
                </c:pt>
                <c:pt idx="15">
                  <c:v> 25</c:v>
                </c:pt>
                <c:pt idx="16">
                  <c:v> 26</c:v>
                </c:pt>
                <c:pt idx="17">
                  <c:v> 27</c:v>
                </c:pt>
                <c:pt idx="18">
                  <c:v> 28</c:v>
                </c:pt>
                <c:pt idx="19">
                  <c:v> 29</c:v>
                </c:pt>
                <c:pt idx="20">
                  <c:v> 30</c:v>
                </c:pt>
                <c:pt idx="21">
                  <c:v> 31</c:v>
                </c:pt>
                <c:pt idx="22">
                  <c:v> 32</c:v>
                </c:pt>
                <c:pt idx="23">
                  <c:v>33</c:v>
                </c:pt>
              </c:strCache>
            </c:strRef>
          </c:cat>
          <c:val>
            <c:numRef>
              <c:f>Sheet4!$F$2:$F$25</c:f>
              <c:numCache>
                <c:formatCode>General</c:formatCode>
                <c:ptCount val="24"/>
                <c:pt idx="1">
                  <c:v>0</c:v>
                </c:pt>
                <c:pt idx="7">
                  <c:v>0</c:v>
                </c:pt>
                <c:pt idx="8">
                  <c:v>13</c:v>
                </c:pt>
                <c:pt idx="10">
                  <c:v>1</c:v>
                </c:pt>
                <c:pt idx="11">
                  <c:v>8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7">
                  <c:v>4</c:v>
                </c:pt>
                <c:pt idx="18">
                  <c:v>6</c:v>
                </c:pt>
                <c:pt idx="19">
                  <c:v>2</c:v>
                </c:pt>
                <c:pt idx="20">
                  <c:v>0</c:v>
                </c:pt>
                <c:pt idx="21">
                  <c:v>1</c:v>
                </c:pt>
                <c:pt idx="2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62-4F6E-99D8-BC281E5396E1}"/>
            </c:ext>
          </c:extLst>
        </c:ser>
        <c:ser>
          <c:idx val="5"/>
          <c:order val="5"/>
          <c:tx>
            <c:strRef>
              <c:f>Sheet4!$G$1</c:f>
              <c:strCache>
                <c:ptCount val="1"/>
                <c:pt idx="0">
                  <c:v>FARIM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Sheet4!$A$2:$A$25</c:f>
              <c:strCache>
                <c:ptCount val="24"/>
                <c:pt idx="0">
                  <c:v> 10</c:v>
                </c:pt>
                <c:pt idx="1">
                  <c:v> 11</c:v>
                </c:pt>
                <c:pt idx="3">
                  <c:v> 13</c:v>
                </c:pt>
                <c:pt idx="4">
                  <c:v> 14</c:v>
                </c:pt>
                <c:pt idx="5">
                  <c:v> 15</c:v>
                </c:pt>
                <c:pt idx="6">
                  <c:v> 16</c:v>
                </c:pt>
                <c:pt idx="7">
                  <c:v> 17</c:v>
                </c:pt>
                <c:pt idx="8">
                  <c:v> 18</c:v>
                </c:pt>
                <c:pt idx="9">
                  <c:v> 19</c:v>
                </c:pt>
                <c:pt idx="10">
                  <c:v> 20</c:v>
                </c:pt>
                <c:pt idx="11">
                  <c:v> 21</c:v>
                </c:pt>
                <c:pt idx="12">
                  <c:v> 22</c:v>
                </c:pt>
                <c:pt idx="13">
                  <c:v> 23</c:v>
                </c:pt>
                <c:pt idx="14">
                  <c:v> 24</c:v>
                </c:pt>
                <c:pt idx="15">
                  <c:v> 25</c:v>
                </c:pt>
                <c:pt idx="16">
                  <c:v> 26</c:v>
                </c:pt>
                <c:pt idx="17">
                  <c:v> 27</c:v>
                </c:pt>
                <c:pt idx="18">
                  <c:v> 28</c:v>
                </c:pt>
                <c:pt idx="19">
                  <c:v> 29</c:v>
                </c:pt>
                <c:pt idx="20">
                  <c:v> 30</c:v>
                </c:pt>
                <c:pt idx="21">
                  <c:v> 31</c:v>
                </c:pt>
                <c:pt idx="22">
                  <c:v> 32</c:v>
                </c:pt>
                <c:pt idx="23">
                  <c:v>33</c:v>
                </c:pt>
              </c:strCache>
            </c:strRef>
          </c:cat>
          <c:val>
            <c:numRef>
              <c:f>Sheet4!$G$2:$G$25</c:f>
              <c:numCache>
                <c:formatCode>General</c:formatCode>
                <c:ptCount val="24"/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62-4F6E-99D8-BC281E5396E1}"/>
            </c:ext>
          </c:extLst>
        </c:ser>
        <c:ser>
          <c:idx val="6"/>
          <c:order val="6"/>
          <c:tx>
            <c:strRef>
              <c:f>Sheet4!$H$1</c:f>
              <c:strCache>
                <c:ptCount val="1"/>
                <c:pt idx="0">
                  <c:v>GABU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cat>
            <c:strRef>
              <c:f>Sheet4!$A$2:$A$25</c:f>
              <c:strCache>
                <c:ptCount val="24"/>
                <c:pt idx="0">
                  <c:v> 10</c:v>
                </c:pt>
                <c:pt idx="1">
                  <c:v> 11</c:v>
                </c:pt>
                <c:pt idx="3">
                  <c:v> 13</c:v>
                </c:pt>
                <c:pt idx="4">
                  <c:v> 14</c:v>
                </c:pt>
                <c:pt idx="5">
                  <c:v> 15</c:v>
                </c:pt>
                <c:pt idx="6">
                  <c:v> 16</c:v>
                </c:pt>
                <c:pt idx="7">
                  <c:v> 17</c:v>
                </c:pt>
                <c:pt idx="8">
                  <c:v> 18</c:v>
                </c:pt>
                <c:pt idx="9">
                  <c:v> 19</c:v>
                </c:pt>
                <c:pt idx="10">
                  <c:v> 20</c:v>
                </c:pt>
                <c:pt idx="11">
                  <c:v> 21</c:v>
                </c:pt>
                <c:pt idx="12">
                  <c:v> 22</c:v>
                </c:pt>
                <c:pt idx="13">
                  <c:v> 23</c:v>
                </c:pt>
                <c:pt idx="14">
                  <c:v> 24</c:v>
                </c:pt>
                <c:pt idx="15">
                  <c:v> 25</c:v>
                </c:pt>
                <c:pt idx="16">
                  <c:v> 26</c:v>
                </c:pt>
                <c:pt idx="17">
                  <c:v> 27</c:v>
                </c:pt>
                <c:pt idx="18">
                  <c:v> 28</c:v>
                </c:pt>
                <c:pt idx="19">
                  <c:v> 29</c:v>
                </c:pt>
                <c:pt idx="20">
                  <c:v> 30</c:v>
                </c:pt>
                <c:pt idx="21">
                  <c:v> 31</c:v>
                </c:pt>
                <c:pt idx="22">
                  <c:v> 32</c:v>
                </c:pt>
                <c:pt idx="23">
                  <c:v>33</c:v>
                </c:pt>
              </c:strCache>
            </c:strRef>
          </c:cat>
          <c:val>
            <c:numRef>
              <c:f>Sheet4!$H$2:$H$25</c:f>
              <c:numCache>
                <c:formatCode>General</c:formatCode>
                <c:ptCount val="24"/>
                <c:pt idx="8">
                  <c:v>1</c:v>
                </c:pt>
                <c:pt idx="9">
                  <c:v>1</c:v>
                </c:pt>
                <c:pt idx="14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62-4F6E-99D8-BC281E5396E1}"/>
            </c:ext>
          </c:extLst>
        </c:ser>
        <c:ser>
          <c:idx val="7"/>
          <c:order val="7"/>
          <c:tx>
            <c:strRef>
              <c:f>Sheet4!$I$1</c:f>
              <c:strCache>
                <c:ptCount val="1"/>
                <c:pt idx="0">
                  <c:v>OIO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Sheet4!$A$2:$A$25</c:f>
              <c:strCache>
                <c:ptCount val="24"/>
                <c:pt idx="0">
                  <c:v> 10</c:v>
                </c:pt>
                <c:pt idx="1">
                  <c:v> 11</c:v>
                </c:pt>
                <c:pt idx="3">
                  <c:v> 13</c:v>
                </c:pt>
                <c:pt idx="4">
                  <c:v> 14</c:v>
                </c:pt>
                <c:pt idx="5">
                  <c:v> 15</c:v>
                </c:pt>
                <c:pt idx="6">
                  <c:v> 16</c:v>
                </c:pt>
                <c:pt idx="7">
                  <c:v> 17</c:v>
                </c:pt>
                <c:pt idx="8">
                  <c:v> 18</c:v>
                </c:pt>
                <c:pt idx="9">
                  <c:v> 19</c:v>
                </c:pt>
                <c:pt idx="10">
                  <c:v> 20</c:v>
                </c:pt>
                <c:pt idx="11">
                  <c:v> 21</c:v>
                </c:pt>
                <c:pt idx="12">
                  <c:v> 22</c:v>
                </c:pt>
                <c:pt idx="13">
                  <c:v> 23</c:v>
                </c:pt>
                <c:pt idx="14">
                  <c:v> 24</c:v>
                </c:pt>
                <c:pt idx="15">
                  <c:v> 25</c:v>
                </c:pt>
                <c:pt idx="16">
                  <c:v> 26</c:v>
                </c:pt>
                <c:pt idx="17">
                  <c:v> 27</c:v>
                </c:pt>
                <c:pt idx="18">
                  <c:v> 28</c:v>
                </c:pt>
                <c:pt idx="19">
                  <c:v> 29</c:v>
                </c:pt>
                <c:pt idx="20">
                  <c:v> 30</c:v>
                </c:pt>
                <c:pt idx="21">
                  <c:v> 31</c:v>
                </c:pt>
                <c:pt idx="22">
                  <c:v> 32</c:v>
                </c:pt>
                <c:pt idx="23">
                  <c:v>33</c:v>
                </c:pt>
              </c:strCache>
            </c:strRef>
          </c:cat>
          <c:val>
            <c:numRef>
              <c:f>Sheet4!$I$2:$I$25</c:f>
              <c:numCache>
                <c:formatCode>General</c:formatCode>
                <c:ptCount val="24"/>
                <c:pt idx="7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  <c:pt idx="17">
                  <c:v>7</c:v>
                </c:pt>
                <c:pt idx="18">
                  <c:v>4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62-4F6E-99D8-BC281E5396E1}"/>
            </c:ext>
          </c:extLst>
        </c:ser>
        <c:ser>
          <c:idx val="8"/>
          <c:order val="8"/>
          <c:tx>
            <c:strRef>
              <c:f>Sheet4!$J$1</c:f>
              <c:strCache>
                <c:ptCount val="1"/>
                <c:pt idx="0">
                  <c:v>QUINARA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Sheet4!$A$2:$A$25</c:f>
              <c:strCache>
                <c:ptCount val="24"/>
                <c:pt idx="0">
                  <c:v> 10</c:v>
                </c:pt>
                <c:pt idx="1">
                  <c:v> 11</c:v>
                </c:pt>
                <c:pt idx="3">
                  <c:v> 13</c:v>
                </c:pt>
                <c:pt idx="4">
                  <c:v> 14</c:v>
                </c:pt>
                <c:pt idx="5">
                  <c:v> 15</c:v>
                </c:pt>
                <c:pt idx="6">
                  <c:v> 16</c:v>
                </c:pt>
                <c:pt idx="7">
                  <c:v> 17</c:v>
                </c:pt>
                <c:pt idx="8">
                  <c:v> 18</c:v>
                </c:pt>
                <c:pt idx="9">
                  <c:v> 19</c:v>
                </c:pt>
                <c:pt idx="10">
                  <c:v> 20</c:v>
                </c:pt>
                <c:pt idx="11">
                  <c:v> 21</c:v>
                </c:pt>
                <c:pt idx="12">
                  <c:v> 22</c:v>
                </c:pt>
                <c:pt idx="13">
                  <c:v> 23</c:v>
                </c:pt>
                <c:pt idx="14">
                  <c:v> 24</c:v>
                </c:pt>
                <c:pt idx="15">
                  <c:v> 25</c:v>
                </c:pt>
                <c:pt idx="16">
                  <c:v> 26</c:v>
                </c:pt>
                <c:pt idx="17">
                  <c:v> 27</c:v>
                </c:pt>
                <c:pt idx="18">
                  <c:v> 28</c:v>
                </c:pt>
                <c:pt idx="19">
                  <c:v> 29</c:v>
                </c:pt>
                <c:pt idx="20">
                  <c:v> 30</c:v>
                </c:pt>
                <c:pt idx="21">
                  <c:v> 31</c:v>
                </c:pt>
                <c:pt idx="22">
                  <c:v> 32</c:v>
                </c:pt>
                <c:pt idx="23">
                  <c:v>33</c:v>
                </c:pt>
              </c:strCache>
            </c:strRef>
          </c:cat>
          <c:val>
            <c:numRef>
              <c:f>Sheet4!$J$2:$J$25</c:f>
              <c:numCache>
                <c:formatCode>General</c:formatCode>
                <c:ptCount val="24"/>
                <c:pt idx="8">
                  <c:v>0</c:v>
                </c:pt>
                <c:pt idx="18">
                  <c:v>0</c:v>
                </c:pt>
                <c:pt idx="2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62-4F6E-99D8-BC281E5396E1}"/>
            </c:ext>
          </c:extLst>
        </c:ser>
        <c:ser>
          <c:idx val="9"/>
          <c:order val="9"/>
          <c:tx>
            <c:strRef>
              <c:f>Sheet4!$K$1</c:f>
              <c:strCache>
                <c:ptCount val="1"/>
                <c:pt idx="0">
                  <c:v>TOMBALI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Sheet4!$A$2:$A$25</c:f>
              <c:strCache>
                <c:ptCount val="24"/>
                <c:pt idx="0">
                  <c:v> 10</c:v>
                </c:pt>
                <c:pt idx="1">
                  <c:v> 11</c:v>
                </c:pt>
                <c:pt idx="3">
                  <c:v> 13</c:v>
                </c:pt>
                <c:pt idx="4">
                  <c:v> 14</c:v>
                </c:pt>
                <c:pt idx="5">
                  <c:v> 15</c:v>
                </c:pt>
                <c:pt idx="6">
                  <c:v> 16</c:v>
                </c:pt>
                <c:pt idx="7">
                  <c:v> 17</c:v>
                </c:pt>
                <c:pt idx="8">
                  <c:v> 18</c:v>
                </c:pt>
                <c:pt idx="9">
                  <c:v> 19</c:v>
                </c:pt>
                <c:pt idx="10">
                  <c:v> 20</c:v>
                </c:pt>
                <c:pt idx="11">
                  <c:v> 21</c:v>
                </c:pt>
                <c:pt idx="12">
                  <c:v> 22</c:v>
                </c:pt>
                <c:pt idx="13">
                  <c:v> 23</c:v>
                </c:pt>
                <c:pt idx="14">
                  <c:v> 24</c:v>
                </c:pt>
                <c:pt idx="15">
                  <c:v> 25</c:v>
                </c:pt>
                <c:pt idx="16">
                  <c:v> 26</c:v>
                </c:pt>
                <c:pt idx="17">
                  <c:v> 27</c:v>
                </c:pt>
                <c:pt idx="18">
                  <c:v> 28</c:v>
                </c:pt>
                <c:pt idx="19">
                  <c:v> 29</c:v>
                </c:pt>
                <c:pt idx="20">
                  <c:v> 30</c:v>
                </c:pt>
                <c:pt idx="21">
                  <c:v> 31</c:v>
                </c:pt>
                <c:pt idx="22">
                  <c:v> 32</c:v>
                </c:pt>
                <c:pt idx="23">
                  <c:v>33</c:v>
                </c:pt>
              </c:strCache>
            </c:strRef>
          </c:cat>
          <c:val>
            <c:numRef>
              <c:f>Sheet4!$K$2:$K$25</c:f>
              <c:numCache>
                <c:formatCode>General</c:formatCode>
                <c:ptCount val="24"/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662-4F6E-99D8-BC281E539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35193439"/>
        <c:axId val="219841503"/>
      </c:barChart>
      <c:catAx>
        <c:axId val="19351934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Semanas Epidemiológicas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841503"/>
        <c:crosses val="autoZero"/>
        <c:auto val="1"/>
        <c:lblAlgn val="ctr"/>
        <c:lblOffset val="100"/>
        <c:noMultiLvlLbl val="0"/>
      </c:catAx>
      <c:valAx>
        <c:axId val="2198415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193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6016889257249163E-2"/>
          <c:y val="1.44060292068063E-2"/>
          <c:w val="0.95204792759422208"/>
          <c:h val="0.11975040136482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50000"/>
        </a:sysClr>
      </a:solidFill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2A-35F7-4D92-BFC9-59E40A34BD2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B5A7-30AE-49EF-830F-6FD1A042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4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42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1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95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1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66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74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43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82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80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0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91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7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2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6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47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1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85" r:id="rId3"/>
    <p:sldLayoutId id="2147483675" r:id="rId4"/>
    <p:sldLayoutId id="2147483676" r:id="rId5"/>
    <p:sldLayoutId id="2147483677" r:id="rId6"/>
    <p:sldLayoutId id="2147483654" r:id="rId7"/>
    <p:sldLayoutId id="2147483680" r:id="rId8"/>
    <p:sldLayoutId id="2147483682" r:id="rId9"/>
    <p:sldLayoutId id="2147483684" r:id="rId10"/>
    <p:sldLayoutId id="2147483683" r:id="rId11"/>
    <p:sldLayoutId id="2147483678" r:id="rId12"/>
    <p:sldLayoutId id="2147483687" r:id="rId13"/>
    <p:sldLayoutId id="2147483688" r:id="rId14"/>
    <p:sldLayoutId id="2147483671" r:id="rId15"/>
    <p:sldLayoutId id="2147483672" r:id="rId16"/>
    <p:sldLayoutId id="2147483696" r:id="rId17"/>
    <p:sldLayoutId id="2147483693" r:id="rId18"/>
    <p:sldLayoutId id="2147483694" r:id="rId19"/>
    <p:sldLayoutId id="2147483695" r:id="rId20"/>
    <p:sldLayoutId id="2147483709" r:id="rId21"/>
    <p:sldLayoutId id="2147483710" r:id="rId22"/>
    <p:sldLayoutId id="2147483711" r:id="rId23"/>
    <p:sldLayoutId id="2147483712" r:id="rId24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0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3.emf"/><Relationship Id="rId4" Type="http://schemas.openxmlformats.org/officeDocument/2006/relationships/oleObject" Target="file:///C:\Users\muiangac\Documents\Claudio\Guine_Bissau\Comunicado%20de%20Imprensa\Analise%20semana08_08_2020.xlsx!Sheet1!%5bAnalise%20semana08_08_2020.xlsx%5dSheet1%20Chart%20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13.xml"/><Relationship Id="rId7" Type="http://schemas.openxmlformats.org/officeDocument/2006/relationships/oleObject" Target="file:///C:\Users\muiangac\Documents\Claudio\Guine_Bissau\Comunicado%20de%20Imprensa\Analise%20semana08_08_2020.xlsx!Sheet5!%5bAnalise%20semana08_08_2020.xlsx%5dSheet5%20Chart%201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5.emf"/><Relationship Id="rId4" Type="http://schemas.openxmlformats.org/officeDocument/2006/relationships/oleObject" Target="file:///C:\Users\muiangac\Documents\Claudio\Guine_Bissau\Comunicado%20de%20Imprensa\Analise%20semana08_08_2020.xlsx!Sheet2!R2C3:R14C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9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6.emf"/><Relationship Id="rId4" Type="http://schemas.openxmlformats.org/officeDocument/2006/relationships/oleObject" Target="file:///C:\Users\muiangac\Documents\Claudio\Guine_Bissau\Comunicado%20de%20Imprensa\Analise%20semana08_08_2020.xlsx!Sheet6!%5bAnalise%20semana08_08_2020.xlsx%5dSheet6%20Chart%20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muiangac\Documents\Claudio\Guine_Bissau\Comunicado%20de%20Imprensa\Dados%20Mundiais.xlsx!casos%20regiao!R30C16:R38C17" TargetMode="External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muiangac\Documents\Claudio\Guine_Bissau\Comunicado%20de%20Imprensa\Dados%20Mundiais.xlsx!obitos%20regiao%20(2)!R28C12:R36C13" TargetMode="External"/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04" y="-60907"/>
            <a:ext cx="5126935" cy="36259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7C641D-5B3E-4E33-BC3B-7BBA1AC77CE3}"/>
              </a:ext>
            </a:extLst>
          </p:cNvPr>
          <p:cNvSpPr txBox="1">
            <a:spLocks/>
          </p:cNvSpPr>
          <p:nvPr/>
        </p:nvSpPr>
        <p:spPr>
          <a:xfrm>
            <a:off x="426744" y="3565069"/>
            <a:ext cx="11338512" cy="4394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PT" sz="4800" b="1" dirty="0"/>
              <a:t>SUMÁRIO EPIDEMIOLÓGICO DA COVID-19</a:t>
            </a:r>
            <a:br>
              <a:rPr lang="pt-PT" sz="4800" b="1" dirty="0"/>
            </a:br>
            <a:br>
              <a:rPr lang="pt-PT" sz="4800" b="1" dirty="0"/>
            </a:br>
            <a:r>
              <a:rPr lang="pt-PT" sz="3200" b="1" dirty="0">
                <a:solidFill>
                  <a:srgbClr val="00B050"/>
                </a:solidFill>
              </a:rPr>
              <a:t>RESUMO SEMANAL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PT" sz="3200" b="1" dirty="0">
                <a:solidFill>
                  <a:srgbClr val="00B050"/>
                </a:solidFill>
              </a:rPr>
              <a:t>10 a 15/08/2020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233" y="131160"/>
            <a:ext cx="9215378" cy="724247"/>
          </a:xfrm>
        </p:spPr>
        <p:txBody>
          <a:bodyPr>
            <a:noAutofit/>
          </a:bodyPr>
          <a:lstStyle/>
          <a:p>
            <a:pPr algn="ctr"/>
            <a:r>
              <a:rPr lang="pt-PT" sz="2400" b="1" dirty="0"/>
              <a:t>EVOLUÇÃO DA PANDEMIA NA REGIÃO</a:t>
            </a:r>
          </a:p>
          <a:p>
            <a:pPr algn="ctr"/>
            <a:r>
              <a:rPr lang="pt-PT" sz="2400" b="1" dirty="0"/>
              <a:t>Evolução Semanal de casos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893AB1-0434-4189-BC3B-09D87BF25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835566"/>
              </p:ext>
            </p:extLst>
          </p:nvPr>
        </p:nvGraphicFramePr>
        <p:xfrm>
          <a:off x="151658" y="1147709"/>
          <a:ext cx="11810493" cy="5358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3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474226-300F-4E56-A7EF-662AD5DC2F40}"/>
              </a:ext>
            </a:extLst>
          </p:cNvPr>
          <p:cNvSpPr txBox="1">
            <a:spLocks/>
          </p:cNvSpPr>
          <p:nvPr/>
        </p:nvSpPr>
        <p:spPr>
          <a:xfrm>
            <a:off x="838200" y="3013674"/>
            <a:ext cx="10515600" cy="132556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PONTO DE SITUAÇÃO NACIONAL</a:t>
            </a:r>
          </a:p>
        </p:txBody>
      </p:sp>
    </p:spTree>
    <p:extLst>
      <p:ext uri="{BB962C8B-B14F-4D97-AF65-F5344CB8AC3E}">
        <p14:creationId xmlns:p14="http://schemas.microsoft.com/office/powerpoint/2010/main" val="29521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Resumo</a:t>
            </a:r>
            <a:r>
              <a:rPr lang="en-US" sz="2800" b="1" dirty="0"/>
              <a:t> </a:t>
            </a:r>
            <a:r>
              <a:rPr lang="en-US" sz="2800" b="1" dirty="0" err="1"/>
              <a:t>semanal</a:t>
            </a:r>
            <a:r>
              <a:rPr lang="en-US" sz="2800" b="1" dirty="0"/>
              <a:t> de </a:t>
            </a:r>
            <a:r>
              <a:rPr lang="en-US" sz="2800" b="1" dirty="0" err="1"/>
              <a:t>testagem</a:t>
            </a:r>
            <a:r>
              <a:rPr lang="en-US" sz="2800" b="1" dirty="0"/>
              <a:t> laboratorial</a:t>
            </a:r>
            <a:br>
              <a:rPr lang="en-US" sz="2800" b="1" dirty="0"/>
            </a:br>
            <a:r>
              <a:rPr lang="en-US" sz="2800" b="1" dirty="0"/>
              <a:t>(10 a 15 de Agosto) 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6175D8-9BB9-4CEF-A83D-17C6EA5DB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97494"/>
              </p:ext>
            </p:extLst>
          </p:nvPr>
        </p:nvGraphicFramePr>
        <p:xfrm>
          <a:off x="75828" y="1167618"/>
          <a:ext cx="12040343" cy="39368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75846">
                  <a:extLst>
                    <a:ext uri="{9D8B030D-6E8A-4147-A177-3AD203B41FA5}">
                      <a16:colId xmlns:a16="http://schemas.microsoft.com/office/drawing/2014/main" val="574074501"/>
                    </a:ext>
                  </a:extLst>
                </a:gridCol>
                <a:gridCol w="1966099">
                  <a:extLst>
                    <a:ext uri="{9D8B030D-6E8A-4147-A177-3AD203B41FA5}">
                      <a16:colId xmlns:a16="http://schemas.microsoft.com/office/drawing/2014/main" val="3432856045"/>
                    </a:ext>
                  </a:extLst>
                </a:gridCol>
                <a:gridCol w="2132142">
                  <a:extLst>
                    <a:ext uri="{9D8B030D-6E8A-4147-A177-3AD203B41FA5}">
                      <a16:colId xmlns:a16="http://schemas.microsoft.com/office/drawing/2014/main" val="488832431"/>
                    </a:ext>
                  </a:extLst>
                </a:gridCol>
                <a:gridCol w="2018906">
                  <a:extLst>
                    <a:ext uri="{9D8B030D-6E8A-4147-A177-3AD203B41FA5}">
                      <a16:colId xmlns:a16="http://schemas.microsoft.com/office/drawing/2014/main" val="496076492"/>
                    </a:ext>
                  </a:extLst>
                </a:gridCol>
                <a:gridCol w="2347350">
                  <a:extLst>
                    <a:ext uri="{9D8B030D-6E8A-4147-A177-3AD203B41FA5}">
                      <a16:colId xmlns:a16="http://schemas.microsoft.com/office/drawing/2014/main" val="2809621445"/>
                    </a:ext>
                  </a:extLst>
                </a:gridCol>
              </a:tblGrid>
              <a:tr h="133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MOTIVO DO TESTE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AMOSTRAS TESTADAS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AMOSTRAS POSITIVAS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AMOSTRAS NEGATIVAS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AMOSTRAS INCONCLUSIVAS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3757639"/>
                  </a:ext>
                </a:extLst>
              </a:tr>
              <a:tr h="510395">
                <a:tc>
                  <a:txBody>
                    <a:bodyPr/>
                    <a:lstStyle/>
                    <a:p>
                      <a:r>
                        <a:rPr lang="en-US" sz="2000" dirty="0"/>
                        <a:t>VIAJANTES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1955024"/>
                  </a:ext>
                </a:extLst>
              </a:tr>
              <a:tr h="788171">
                <a:tc>
                  <a:txBody>
                    <a:bodyPr/>
                    <a:lstStyle/>
                    <a:p>
                      <a:r>
                        <a:rPr lang="en-US" sz="2000" dirty="0"/>
                        <a:t>VIGILÂNCIA NAS UNIDADES DE SAÚDE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3911952"/>
                  </a:ext>
                </a:extLst>
              </a:tr>
              <a:tr h="788171">
                <a:tc>
                  <a:txBody>
                    <a:bodyPr/>
                    <a:lstStyle/>
                    <a:p>
                      <a:r>
                        <a:rPr lang="en-US" sz="2000" dirty="0"/>
                        <a:t>CONTROLO DE POSITIVIDADE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354834"/>
                  </a:ext>
                </a:extLst>
              </a:tr>
              <a:tr h="510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1,415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1,307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0386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D461E2-09B8-4A08-9077-CA1B9EC827BA}"/>
              </a:ext>
            </a:extLst>
          </p:cNvPr>
          <p:cNvSpPr txBox="1"/>
          <p:nvPr/>
        </p:nvSpPr>
        <p:spPr>
          <a:xfrm>
            <a:off x="121678" y="5203784"/>
            <a:ext cx="11964513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66 </a:t>
            </a:r>
            <a:r>
              <a:rPr lang="en-US" sz="2400" dirty="0" err="1"/>
              <a:t>Casos</a:t>
            </a:r>
            <a:r>
              <a:rPr lang="en-US" sz="2400" dirty="0"/>
              <a:t> </a:t>
            </a:r>
            <a:r>
              <a:rPr lang="en-US" sz="2400" dirty="0" err="1"/>
              <a:t>positivos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61 </a:t>
            </a:r>
            <a:r>
              <a:rPr lang="en-US" sz="2400" dirty="0" err="1"/>
              <a:t>Novos</a:t>
            </a:r>
            <a:r>
              <a:rPr lang="en-US" sz="2400" dirty="0"/>
              <a:t> </a:t>
            </a:r>
            <a:r>
              <a:rPr lang="en-US" sz="2400" dirty="0" err="1"/>
              <a:t>casos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05 </a:t>
            </a:r>
            <a:r>
              <a:rPr lang="en-US" sz="2400" dirty="0" err="1"/>
              <a:t>Continuam</a:t>
            </a:r>
            <a:r>
              <a:rPr lang="en-US" sz="2400" dirty="0"/>
              <a:t> </a:t>
            </a:r>
            <a:r>
              <a:rPr lang="en-US" sz="2400" dirty="0" err="1"/>
              <a:t>positivos</a:t>
            </a:r>
            <a:r>
              <a:rPr lang="en-US" sz="2400" dirty="0"/>
              <a:t>/</a:t>
            </a:r>
            <a:r>
              <a:rPr lang="en-US" sz="2400" dirty="0" err="1"/>
              <a:t>activos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89 </a:t>
            </a:r>
            <a:r>
              <a:rPr lang="en-US" sz="2400" dirty="0" err="1"/>
              <a:t>Recuperados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86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652F0C7-3DA0-40F2-AA4C-4B8B6D2E02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530962"/>
              </p:ext>
            </p:extLst>
          </p:nvPr>
        </p:nvGraphicFramePr>
        <p:xfrm>
          <a:off x="411163" y="1050407"/>
          <a:ext cx="11629179" cy="542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Worksheet" r:id="rId4" imgW="6181770" imgH="3457595" progId="Excel.Sheet.12">
                  <p:link updateAutomatic="1"/>
                </p:oleObj>
              </mc:Choice>
              <mc:Fallback>
                <p:oleObj name="Worksheet" r:id="rId4" imgW="6181770" imgH="34575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163" y="1050407"/>
                        <a:ext cx="11629179" cy="5428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 err="1"/>
              <a:t>Cumulativo</a:t>
            </a:r>
            <a:r>
              <a:rPr lang="en-US" sz="2400" b="1" dirty="0"/>
              <a:t> de </a:t>
            </a:r>
            <a:r>
              <a:rPr lang="en-US" sz="2400" b="1" dirty="0" err="1"/>
              <a:t>amostras</a:t>
            </a:r>
            <a:r>
              <a:rPr lang="en-US" sz="2400" b="1" dirty="0"/>
              <a:t> </a:t>
            </a:r>
            <a:r>
              <a:rPr lang="en-US" sz="2400" b="1" dirty="0" err="1"/>
              <a:t>testadas</a:t>
            </a:r>
            <a:r>
              <a:rPr lang="en-US" sz="2400" b="1" dirty="0"/>
              <a:t> e </a:t>
            </a:r>
            <a:r>
              <a:rPr lang="en-US" sz="2400" b="1" dirty="0" err="1"/>
              <a:t>casos</a:t>
            </a:r>
            <a:r>
              <a:rPr lang="en-US" sz="2400" b="1" dirty="0"/>
              <a:t> </a:t>
            </a:r>
            <a:r>
              <a:rPr lang="en-US" sz="2400" b="1" dirty="0" err="1"/>
              <a:t>confirmados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 por </a:t>
            </a:r>
            <a:r>
              <a:rPr lang="en-US" sz="2400" b="1" dirty="0" err="1"/>
              <a:t>semanas</a:t>
            </a:r>
            <a:r>
              <a:rPr lang="en-US" sz="2400" b="1" dirty="0"/>
              <a:t> </a:t>
            </a:r>
            <a:r>
              <a:rPr lang="en-US" sz="2400" b="1" dirty="0" err="1"/>
              <a:t>epidemiológicas</a:t>
            </a:r>
            <a:endParaRPr lang="en-US" sz="2400" b="1" dirty="0"/>
          </a:p>
          <a:p>
            <a:pPr algn="ctr"/>
            <a:r>
              <a:rPr lang="en-GB" sz="2400" b="1" dirty="0"/>
              <a:t>1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F57560-1C6B-4D7E-B573-FE7CF69CFBDE}"/>
              </a:ext>
            </a:extLst>
          </p:cNvPr>
          <p:cNvSpPr txBox="1"/>
          <p:nvPr/>
        </p:nvSpPr>
        <p:spPr>
          <a:xfrm>
            <a:off x="1535900" y="1570595"/>
            <a:ext cx="88537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11,753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6E505-402E-4695-AC88-C0B1EB351D09}"/>
              </a:ext>
            </a:extLst>
          </p:cNvPr>
          <p:cNvSpPr txBox="1"/>
          <p:nvPr/>
        </p:nvSpPr>
        <p:spPr>
          <a:xfrm>
            <a:off x="4068385" y="1541487"/>
            <a:ext cx="8853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2,149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43B43D-9C97-418A-965B-FEBAC99656FA}"/>
              </a:ext>
            </a:extLst>
          </p:cNvPr>
          <p:cNvSpPr txBox="1"/>
          <p:nvPr/>
        </p:nvSpPr>
        <p:spPr>
          <a:xfrm>
            <a:off x="5752656" y="1541487"/>
            <a:ext cx="8853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1,104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F04F1-13C0-423C-9E46-C21F5B4E3F40}"/>
              </a:ext>
            </a:extLst>
          </p:cNvPr>
          <p:cNvSpPr txBox="1"/>
          <p:nvPr/>
        </p:nvSpPr>
        <p:spPr>
          <a:xfrm>
            <a:off x="7751848" y="1541487"/>
            <a:ext cx="8853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CD2BAB-4DA5-4275-8D82-D7ED8B7DFFEE}"/>
              </a:ext>
            </a:extLst>
          </p:cNvPr>
          <p:cNvSpPr txBox="1"/>
          <p:nvPr/>
        </p:nvSpPr>
        <p:spPr>
          <a:xfrm>
            <a:off x="9308354" y="1533143"/>
            <a:ext cx="88537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1,006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2F9A52-F1AD-4F40-8156-E02C5DDBAB3C}"/>
              </a:ext>
            </a:extLst>
          </p:cNvPr>
          <p:cNvSpPr txBox="1"/>
          <p:nvPr/>
        </p:nvSpPr>
        <p:spPr>
          <a:xfrm>
            <a:off x="3432748" y="6416594"/>
            <a:ext cx="860759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* </a:t>
            </a:r>
            <a:r>
              <a:rPr lang="en-US" b="1" dirty="0" err="1"/>
              <a:t>Inclusos</a:t>
            </a:r>
            <a:r>
              <a:rPr lang="en-US" b="1" dirty="0"/>
              <a:t> </a:t>
            </a:r>
            <a:r>
              <a:rPr lang="en-US" b="1" dirty="0" err="1"/>
              <a:t>os</a:t>
            </a:r>
            <a:r>
              <a:rPr lang="en-US" b="1" dirty="0"/>
              <a:t> 06 </a:t>
            </a:r>
            <a:r>
              <a:rPr lang="en-US" b="1" dirty="0" err="1"/>
              <a:t>Óbitos</a:t>
            </a:r>
            <a:r>
              <a:rPr lang="en-US" b="1" dirty="0"/>
              <a:t> por </a:t>
            </a:r>
            <a:r>
              <a:rPr lang="en-US" b="1" dirty="0" err="1"/>
              <a:t>outras</a:t>
            </a:r>
            <a:r>
              <a:rPr lang="en-US" b="1" dirty="0"/>
              <a:t> </a:t>
            </a:r>
            <a:r>
              <a:rPr lang="en-US" b="1" dirty="0" err="1"/>
              <a:t>doenças</a:t>
            </a:r>
            <a:r>
              <a:rPr lang="en-US" b="1" dirty="0"/>
              <a:t> </a:t>
            </a:r>
            <a:r>
              <a:rPr lang="en-US" b="1" dirty="0" err="1"/>
              <a:t>não</a:t>
            </a:r>
            <a:r>
              <a:rPr lang="en-US" b="1" dirty="0"/>
              <a:t> </a:t>
            </a:r>
            <a:r>
              <a:rPr lang="en-US" b="1" dirty="0" err="1"/>
              <a:t>associadas</a:t>
            </a:r>
            <a:r>
              <a:rPr lang="en-US" b="1" dirty="0"/>
              <a:t> </a:t>
            </a:r>
            <a:r>
              <a:rPr lang="en-US" b="1" dirty="0" err="1"/>
              <a:t>ao</a:t>
            </a:r>
            <a:r>
              <a:rPr lang="en-US" b="1" dirty="0"/>
              <a:t> COVID-19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F10390-0D31-4228-9E21-EAF41C24848E}"/>
              </a:ext>
            </a:extLst>
          </p:cNvPr>
          <p:cNvSpPr txBox="1"/>
          <p:nvPr/>
        </p:nvSpPr>
        <p:spPr>
          <a:xfrm>
            <a:off x="7751848" y="1954624"/>
            <a:ext cx="8853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+6</a:t>
            </a:r>
          </a:p>
        </p:txBody>
      </p:sp>
    </p:spTree>
    <p:extLst>
      <p:ext uri="{BB962C8B-B14F-4D97-AF65-F5344CB8AC3E}">
        <p14:creationId xmlns:p14="http://schemas.microsoft.com/office/powerpoint/2010/main" val="3228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CENÁRIOS DE VIGILÂNCIA</a:t>
            </a:r>
            <a:endParaRPr lang="en-GB" dirty="0"/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3FF00C-C575-442D-9684-E364572F4F54}"/>
              </a:ext>
            </a:extLst>
          </p:cNvPr>
          <p:cNvSpPr txBox="1">
            <a:spLocks/>
          </p:cNvSpPr>
          <p:nvPr/>
        </p:nvSpPr>
        <p:spPr>
          <a:xfrm>
            <a:off x="420915" y="1088571"/>
            <a:ext cx="11611429" cy="55633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Até ao dia 15 de Agosto de 2020, na Guiné-Bissau foram registadas cumulativamente: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41,570 viajantes rastreados nos diferentes pontos de entrada;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11</a:t>
            </a:r>
            <a:r>
              <a:rPr lang="pt-PT" dirty="0"/>
              <a:t>,753 </a:t>
            </a:r>
            <a:r>
              <a:rPr lang="pt-BR" dirty="0"/>
              <a:t>amostras testadas;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2,149 novos casos positivos para COVID-19;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1,104 pacientes totalmente recuperados;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33 Óbitos por COVID-19;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06 Óbitos por outras doenças não associadas ao COVID-19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1,006 casos activos.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t-B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PERFIL DE TRANSMISSÃO DOS CASOS 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EE66AC-A726-4120-96B1-F324C08A3981}"/>
              </a:ext>
            </a:extLst>
          </p:cNvPr>
          <p:cNvSpPr txBox="1">
            <a:spLocks/>
          </p:cNvSpPr>
          <p:nvPr/>
        </p:nvSpPr>
        <p:spPr>
          <a:xfrm>
            <a:off x="263472" y="1426029"/>
            <a:ext cx="11638718" cy="40059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pt-BR" dirty="0"/>
              <a:t>Assim</a:t>
            </a:r>
            <a:r>
              <a:rPr lang="pt-PT" dirty="0"/>
              <a:t>, o nosso País conta cumulativamente com:</a:t>
            </a:r>
          </a:p>
          <a:p>
            <a:pPr>
              <a:lnSpc>
                <a:spcPct val="200000"/>
              </a:lnSpc>
            </a:pPr>
            <a:r>
              <a:rPr lang="pt-PT" dirty="0"/>
              <a:t>2,149 casos positivos dos quais:</a:t>
            </a:r>
          </a:p>
          <a:p>
            <a:pPr>
              <a:lnSpc>
                <a:spcPct val="200000"/>
              </a:lnSpc>
            </a:pPr>
            <a:r>
              <a:rPr lang="pt-PT" dirty="0"/>
              <a:t>2,144 são de transmissão local;</a:t>
            </a:r>
          </a:p>
          <a:p>
            <a:pPr>
              <a:lnSpc>
                <a:spcPct val="200000"/>
              </a:lnSpc>
            </a:pPr>
            <a:r>
              <a:rPr lang="pt-PT" dirty="0"/>
              <a:t>05 casos importados. </a:t>
            </a: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Tendência</a:t>
            </a:r>
            <a:r>
              <a:rPr lang="en-US" sz="3200" dirty="0"/>
              <a:t> </a:t>
            </a:r>
            <a:r>
              <a:rPr lang="en-US" sz="3200" dirty="0" err="1"/>
              <a:t>semanal</a:t>
            </a:r>
            <a:r>
              <a:rPr lang="en-US" sz="3200" dirty="0"/>
              <a:t> de </a:t>
            </a:r>
            <a:r>
              <a:rPr lang="en-US" sz="3200" dirty="0" err="1"/>
              <a:t>amostras</a:t>
            </a:r>
            <a:r>
              <a:rPr lang="en-US" sz="3200" dirty="0"/>
              <a:t> </a:t>
            </a:r>
            <a:r>
              <a:rPr lang="en-US" sz="3200" dirty="0" err="1"/>
              <a:t>testadas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/>
              <a:t>e </a:t>
            </a:r>
            <a:r>
              <a:rPr lang="en-US" sz="3200" dirty="0" err="1"/>
              <a:t>casos</a:t>
            </a:r>
            <a:r>
              <a:rPr lang="en-US" sz="3200" dirty="0"/>
              <a:t> </a:t>
            </a:r>
            <a:r>
              <a:rPr lang="en-US" sz="3200" dirty="0" err="1"/>
              <a:t>positivos</a:t>
            </a:r>
            <a:endParaRPr lang="en-US" sz="3200" dirty="0"/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EB257D9-D585-4D13-BCAC-EB842513D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614801"/>
              </p:ext>
            </p:extLst>
          </p:nvPr>
        </p:nvGraphicFramePr>
        <p:xfrm>
          <a:off x="61119" y="1068361"/>
          <a:ext cx="12069762" cy="5574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Worksheet" r:id="rId7" imgW="6762850" imgH="3124394" progId="Excel.Sheet.12">
                  <p:link updateAutomatic="1"/>
                </p:oleObj>
              </mc:Choice>
              <mc:Fallback>
                <p:oleObj name="Worksheet" r:id="rId7" imgW="6762850" imgH="3124394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9980A5D-9FE8-4C3F-A284-00A9258985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19" y="1068361"/>
                        <a:ext cx="12069762" cy="5574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5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46195FE-788F-4669-9EA1-92F469E30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036270"/>
              </p:ext>
            </p:extLst>
          </p:nvPr>
        </p:nvGraphicFramePr>
        <p:xfrm>
          <a:off x="271578" y="1066878"/>
          <a:ext cx="11589492" cy="5705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Worksheet" r:id="rId4" imgW="5572057" imgH="2743411" progId="Excel.Sheet.12">
                  <p:link updateAutomatic="1"/>
                </p:oleObj>
              </mc:Choice>
              <mc:Fallback>
                <p:oleObj name="Worksheet" r:id="rId4" imgW="5572057" imgH="274341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578" y="1066878"/>
                        <a:ext cx="11589492" cy="5705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Distribuição</a:t>
            </a:r>
            <a:r>
              <a:rPr lang="en-US" sz="3200" dirty="0"/>
              <a:t> de </a:t>
            </a:r>
            <a:r>
              <a:rPr lang="en-US" sz="3200" dirty="0" err="1"/>
              <a:t>casos</a:t>
            </a:r>
            <a:r>
              <a:rPr lang="en-US" sz="3200" dirty="0"/>
              <a:t> por </a:t>
            </a:r>
            <a:r>
              <a:rPr lang="en-US" sz="3200" dirty="0" err="1"/>
              <a:t>regiões</a:t>
            </a:r>
            <a:endParaRPr lang="en-US" sz="3200" dirty="0"/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26171A-27C2-47DA-AF77-AEE36198B47A}"/>
              </a:ext>
            </a:extLst>
          </p:cNvPr>
          <p:cNvSpPr/>
          <p:nvPr/>
        </p:nvSpPr>
        <p:spPr>
          <a:xfrm>
            <a:off x="1424066" y="1081869"/>
            <a:ext cx="3673467" cy="5609398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013399-6223-4720-B5C7-9087909907FA}"/>
              </a:ext>
            </a:extLst>
          </p:cNvPr>
          <p:cNvSpPr/>
          <p:nvPr/>
        </p:nvSpPr>
        <p:spPr>
          <a:xfrm>
            <a:off x="10568066" y="1066878"/>
            <a:ext cx="1352356" cy="563970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Tendência</a:t>
            </a:r>
            <a:r>
              <a:rPr lang="en-US" sz="3200" dirty="0"/>
              <a:t> </a:t>
            </a:r>
            <a:r>
              <a:rPr lang="en-US" sz="3200" dirty="0" err="1"/>
              <a:t>semanal</a:t>
            </a:r>
            <a:r>
              <a:rPr lang="en-US" sz="3200" dirty="0"/>
              <a:t> de </a:t>
            </a:r>
            <a:r>
              <a:rPr lang="en-US" sz="3200" dirty="0" err="1"/>
              <a:t>casos</a:t>
            </a:r>
            <a:r>
              <a:rPr lang="en-US" sz="3200" dirty="0"/>
              <a:t> por </a:t>
            </a:r>
            <a:r>
              <a:rPr lang="en-US" sz="3200" dirty="0" err="1"/>
              <a:t>regiões</a:t>
            </a:r>
            <a:endParaRPr lang="en-US" sz="3200" dirty="0"/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277F367-F86B-4F52-8D58-FAD6877C62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388881"/>
              </p:ext>
            </p:extLst>
          </p:nvPr>
        </p:nvGraphicFramePr>
        <p:xfrm>
          <a:off x="239150" y="1097280"/>
          <a:ext cx="11772035" cy="528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1" name="Imagem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7" y="73579"/>
            <a:ext cx="1745315" cy="7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5EC1897-FD79-46D1-98E8-050D5C2DA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771052"/>
              </p:ext>
            </p:extLst>
          </p:nvPr>
        </p:nvGraphicFramePr>
        <p:xfrm>
          <a:off x="291452" y="988414"/>
          <a:ext cx="11750648" cy="528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Worksheet" r:id="rId4" imgW="6162822" imgH="2771742" progId="Excel.Sheet.12">
                  <p:link updateAutomatic="1"/>
                </p:oleObj>
              </mc:Choice>
              <mc:Fallback>
                <p:oleObj name="Worksheet" r:id="rId4" imgW="6162822" imgH="27717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452" y="988414"/>
                        <a:ext cx="11750648" cy="528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Tendência</a:t>
            </a:r>
            <a:r>
              <a:rPr lang="en-US" sz="3200" dirty="0"/>
              <a:t> </a:t>
            </a:r>
            <a:r>
              <a:rPr lang="en-US" sz="3200" dirty="0" err="1"/>
              <a:t>semanal</a:t>
            </a:r>
            <a:r>
              <a:rPr lang="en-US" sz="3200" dirty="0"/>
              <a:t> de </a:t>
            </a:r>
            <a:r>
              <a:rPr lang="en-US" sz="3200" dirty="0" err="1"/>
              <a:t>óbitos</a:t>
            </a:r>
            <a:endParaRPr lang="en-US" sz="3200" dirty="0"/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073001-27C4-4C7A-B8D2-50DE697BFC04}"/>
              </a:ext>
            </a:extLst>
          </p:cNvPr>
          <p:cNvSpPr txBox="1"/>
          <p:nvPr/>
        </p:nvSpPr>
        <p:spPr>
          <a:xfrm>
            <a:off x="4252687" y="1432860"/>
            <a:ext cx="8853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252DA2-B676-44F9-BB87-A4AAEAE1911A}"/>
              </a:ext>
            </a:extLst>
          </p:cNvPr>
          <p:cNvSpPr txBox="1"/>
          <p:nvPr/>
        </p:nvSpPr>
        <p:spPr>
          <a:xfrm>
            <a:off x="6741887" y="1432860"/>
            <a:ext cx="8853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0779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6" y="2134270"/>
            <a:ext cx="4646741" cy="2086178"/>
          </a:xfrm>
          <a:prstGeom prst="rect">
            <a:avLst/>
          </a:prstGeom>
        </p:spPr>
      </p:pic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79949" y="0"/>
            <a:ext cx="12037102" cy="1169233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AC83A9-E230-4F70-82D6-EF52AE0F3E6A}"/>
              </a:ext>
            </a:extLst>
          </p:cNvPr>
          <p:cNvSpPr txBox="1"/>
          <p:nvPr/>
        </p:nvSpPr>
        <p:spPr>
          <a:xfrm>
            <a:off x="5053336" y="66448"/>
            <a:ext cx="54596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6E7BDB1-D15D-4B9E-A674-C5A5E0930798}"/>
              </a:ext>
            </a:extLst>
          </p:cNvPr>
          <p:cNvSpPr txBox="1">
            <a:spLocks/>
          </p:cNvSpPr>
          <p:nvPr/>
        </p:nvSpPr>
        <p:spPr>
          <a:xfrm>
            <a:off x="406596" y="989778"/>
            <a:ext cx="11630506" cy="5590904"/>
          </a:xfrm>
          <a:prstGeom prst="rect">
            <a:avLst/>
          </a:prstGeom>
        </p:spPr>
        <p:txBody>
          <a:bodyPr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200000"/>
              </a:lnSpc>
            </a:pPr>
            <a:r>
              <a:rPr lang="pt-BR" sz="3600" b="1" dirty="0"/>
              <a:t>Evolução da pandemia no Mundo, em África e na Região;</a:t>
            </a:r>
          </a:p>
          <a:p>
            <a:pPr lvl="1">
              <a:lnSpc>
                <a:spcPct val="200000"/>
              </a:lnSpc>
            </a:pPr>
            <a:r>
              <a:rPr lang="pt-BR" sz="3600" b="1" dirty="0"/>
              <a:t>Epidemiologia descritiva dos casos na Guiné-Bissau;</a:t>
            </a:r>
          </a:p>
          <a:p>
            <a:pPr lvl="1">
              <a:lnSpc>
                <a:spcPct val="200000"/>
              </a:lnSpc>
            </a:pPr>
            <a:r>
              <a:rPr lang="pt-BR" sz="3600" b="1" dirty="0"/>
              <a:t>Pessoas Rastreadas;</a:t>
            </a:r>
          </a:p>
          <a:p>
            <a:pPr lvl="1">
              <a:lnSpc>
                <a:spcPct val="200000"/>
              </a:lnSpc>
            </a:pPr>
            <a:r>
              <a:rPr lang="pt-BR" sz="3600" b="1" dirty="0"/>
              <a:t>Amostras Testadas, confirmadas, índice de positividade e taxa de letalidade;</a:t>
            </a:r>
          </a:p>
          <a:p>
            <a:pPr lvl="1">
              <a:lnSpc>
                <a:spcPct val="200000"/>
              </a:lnSpc>
            </a:pPr>
            <a:r>
              <a:rPr lang="pt-BR" sz="3600" b="1" dirty="0"/>
              <a:t>Perfil dos casos positivos e Internados;</a:t>
            </a:r>
          </a:p>
          <a:p>
            <a:pPr lvl="1">
              <a:lnSpc>
                <a:spcPct val="200000"/>
              </a:lnSpc>
            </a:pPr>
            <a:r>
              <a:rPr lang="pt-BR" sz="3600" b="1" dirty="0"/>
              <a:t>Mensagens-chave da análise epidemiológica semanal.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56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CASOS POR SEXO E FAIXA ETÁRIA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8123AE4-5B55-4067-B4F5-EEBF2B5A27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159504"/>
              </p:ext>
            </p:extLst>
          </p:nvPr>
        </p:nvGraphicFramePr>
        <p:xfrm>
          <a:off x="151658" y="1106486"/>
          <a:ext cx="6958247" cy="567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59C2859-5BDB-4003-A52C-29DCC9288B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00673"/>
              </p:ext>
            </p:extLst>
          </p:nvPr>
        </p:nvGraphicFramePr>
        <p:xfrm>
          <a:off x="7284077" y="1106487"/>
          <a:ext cx="4635959" cy="567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5AB9004-C089-4EA7-B7C5-D0BBA9BC8284}"/>
              </a:ext>
            </a:extLst>
          </p:cNvPr>
          <p:cNvSpPr/>
          <p:nvPr/>
        </p:nvSpPr>
        <p:spPr>
          <a:xfrm>
            <a:off x="184035" y="4048836"/>
            <a:ext cx="805912" cy="3959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Casos</a:t>
            </a:r>
            <a:r>
              <a:rPr lang="en-US" sz="3200" dirty="0"/>
              <a:t> </a:t>
            </a:r>
            <a:r>
              <a:rPr lang="en-US" sz="3200" dirty="0" err="1"/>
              <a:t>internados</a:t>
            </a:r>
            <a:r>
              <a:rPr lang="en-US" sz="3200" dirty="0"/>
              <a:t> e </a:t>
            </a:r>
            <a:r>
              <a:rPr lang="en-US" sz="3200" dirty="0" err="1"/>
              <a:t>óbitos</a:t>
            </a:r>
            <a:r>
              <a:rPr lang="en-US" sz="3200" dirty="0"/>
              <a:t> por </a:t>
            </a:r>
            <a:r>
              <a:rPr lang="en-US" sz="3200" dirty="0" err="1"/>
              <a:t>região</a:t>
            </a:r>
            <a:endParaRPr lang="en-US" sz="3200" dirty="0"/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ECB25E-80ED-4B46-AF33-7BFA23C6F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35303"/>
              </p:ext>
            </p:extLst>
          </p:nvPr>
        </p:nvGraphicFramePr>
        <p:xfrm>
          <a:off x="263471" y="1147711"/>
          <a:ext cx="11608230" cy="518953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245310">
                  <a:extLst>
                    <a:ext uri="{9D8B030D-6E8A-4147-A177-3AD203B41FA5}">
                      <a16:colId xmlns:a16="http://schemas.microsoft.com/office/drawing/2014/main" val="280688050"/>
                    </a:ext>
                  </a:extLst>
                </a:gridCol>
                <a:gridCol w="1844759">
                  <a:extLst>
                    <a:ext uri="{9D8B030D-6E8A-4147-A177-3AD203B41FA5}">
                      <a16:colId xmlns:a16="http://schemas.microsoft.com/office/drawing/2014/main" val="1060872170"/>
                    </a:ext>
                  </a:extLst>
                </a:gridCol>
                <a:gridCol w="2151423">
                  <a:extLst>
                    <a:ext uri="{9D8B030D-6E8A-4147-A177-3AD203B41FA5}">
                      <a16:colId xmlns:a16="http://schemas.microsoft.com/office/drawing/2014/main" val="4096046139"/>
                    </a:ext>
                  </a:extLst>
                </a:gridCol>
                <a:gridCol w="2151423">
                  <a:extLst>
                    <a:ext uri="{9D8B030D-6E8A-4147-A177-3AD203B41FA5}">
                      <a16:colId xmlns:a16="http://schemas.microsoft.com/office/drawing/2014/main" val="2833887613"/>
                    </a:ext>
                  </a:extLst>
                </a:gridCol>
                <a:gridCol w="3215315">
                  <a:extLst>
                    <a:ext uri="{9D8B030D-6E8A-4147-A177-3AD203B41FA5}">
                      <a16:colId xmlns:a16="http://schemas.microsoft.com/office/drawing/2014/main" val="3679426765"/>
                    </a:ext>
                  </a:extLst>
                </a:gridCol>
              </a:tblGrid>
              <a:tr h="104657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chemeClr val="tx1"/>
                          </a:solidFill>
                          <a:effectLst/>
                        </a:rPr>
                        <a:t>Nacional</a:t>
                      </a:r>
                      <a:endParaRPr lang="en-US" sz="21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 err="1">
                          <a:solidFill>
                            <a:schemeClr val="tx1"/>
                          </a:solidFill>
                          <a:effectLst/>
                        </a:rPr>
                        <a:t>Cumulativo</a:t>
                      </a: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2100" b="1" kern="1200" dirty="0" err="1">
                          <a:solidFill>
                            <a:schemeClr val="tx1"/>
                          </a:solidFill>
                          <a:effectLst/>
                        </a:rPr>
                        <a:t>casos</a:t>
                      </a: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100" b="1" kern="1200" dirty="0" err="1">
                          <a:solidFill>
                            <a:schemeClr val="tx1"/>
                          </a:solidFill>
                          <a:effectLst/>
                        </a:rPr>
                        <a:t>internados</a:t>
                      </a:r>
                      <a:endParaRPr lang="en-US" sz="2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</a:t>
                      </a: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internados</a:t>
                      </a:r>
                      <a:endParaRPr lang="en-US" sz="2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 err="1">
                          <a:solidFill>
                            <a:schemeClr val="tx1"/>
                          </a:solidFill>
                          <a:effectLst/>
                        </a:rPr>
                        <a:t>Óbitos</a:t>
                      </a: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</a:rPr>
                        <a:t> por COVID</a:t>
                      </a:r>
                      <a:endParaRPr lang="en-US" sz="2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en-US" sz="2100" b="1" kern="1200" dirty="0" err="1">
                          <a:solidFill>
                            <a:schemeClr val="tx1"/>
                          </a:solidFill>
                          <a:effectLst/>
                        </a:rPr>
                        <a:t>Óbitos</a:t>
                      </a: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</a:rPr>
                        <a:t> por </a:t>
                      </a:r>
                      <a:r>
                        <a:rPr lang="en-US" sz="2100" b="1" kern="1200" dirty="0" err="1">
                          <a:solidFill>
                            <a:schemeClr val="tx1"/>
                          </a:solidFill>
                          <a:effectLst/>
                        </a:rPr>
                        <a:t>outras</a:t>
                      </a: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100" b="1" kern="1200" dirty="0" err="1">
                          <a:solidFill>
                            <a:schemeClr val="tx1"/>
                          </a:solidFill>
                          <a:effectLst/>
                        </a:rPr>
                        <a:t>causas</a:t>
                      </a:r>
                      <a:endParaRPr lang="en-US" sz="2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extLst>
                  <a:ext uri="{0D108BD9-81ED-4DB2-BD59-A6C34878D82A}">
                    <a16:rowId xmlns:a16="http://schemas.microsoft.com/office/drawing/2014/main" val="563637468"/>
                  </a:ext>
                </a:extLst>
              </a:tr>
              <a:tr h="38114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BAFATA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extLst>
                  <a:ext uri="{0D108BD9-81ED-4DB2-BD59-A6C34878D82A}">
                    <a16:rowId xmlns:a16="http://schemas.microsoft.com/office/drawing/2014/main" val="1574525770"/>
                  </a:ext>
                </a:extLst>
              </a:tr>
              <a:tr h="38114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BIJAGOS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extLst>
                  <a:ext uri="{0D108BD9-81ED-4DB2-BD59-A6C34878D82A}">
                    <a16:rowId xmlns:a16="http://schemas.microsoft.com/office/drawing/2014/main" val="1802030487"/>
                  </a:ext>
                </a:extLst>
              </a:tr>
              <a:tr h="38114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BIOMBO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extLst>
                  <a:ext uri="{0D108BD9-81ED-4DB2-BD59-A6C34878D82A}">
                    <a16:rowId xmlns:a16="http://schemas.microsoft.com/office/drawing/2014/main" val="2163138047"/>
                  </a:ext>
                </a:extLst>
              </a:tr>
              <a:tr h="38114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CACHEU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extLst>
                  <a:ext uri="{0D108BD9-81ED-4DB2-BD59-A6C34878D82A}">
                    <a16:rowId xmlns:a16="http://schemas.microsoft.com/office/drawing/2014/main" val="3052926506"/>
                  </a:ext>
                </a:extLst>
              </a:tr>
              <a:tr h="38114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FARIM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extLst>
                  <a:ext uri="{0D108BD9-81ED-4DB2-BD59-A6C34878D82A}">
                    <a16:rowId xmlns:a16="http://schemas.microsoft.com/office/drawing/2014/main" val="47359488"/>
                  </a:ext>
                </a:extLst>
              </a:tr>
              <a:tr h="38114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GABU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extLst>
                  <a:ext uri="{0D108BD9-81ED-4DB2-BD59-A6C34878D82A}">
                    <a16:rowId xmlns:a16="http://schemas.microsoft.com/office/drawing/2014/main" val="1612726299"/>
                  </a:ext>
                </a:extLst>
              </a:tr>
              <a:tr h="38114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OIO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extLst>
                  <a:ext uri="{0D108BD9-81ED-4DB2-BD59-A6C34878D82A}">
                    <a16:rowId xmlns:a16="http://schemas.microsoft.com/office/drawing/2014/main" val="1852678541"/>
                  </a:ext>
                </a:extLst>
              </a:tr>
              <a:tr h="38114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QUINARA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extLst>
                  <a:ext uri="{0D108BD9-81ED-4DB2-BD59-A6C34878D82A}">
                    <a16:rowId xmlns:a16="http://schemas.microsoft.com/office/drawing/2014/main" val="3353926263"/>
                  </a:ext>
                </a:extLst>
              </a:tr>
              <a:tr h="38114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SAB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0530" marR="80530" marT="0" marB="0"/>
                </a:tc>
                <a:extLst>
                  <a:ext uri="{0D108BD9-81ED-4DB2-BD59-A6C34878D82A}">
                    <a16:rowId xmlns:a16="http://schemas.microsoft.com/office/drawing/2014/main" val="4039747414"/>
                  </a:ext>
                </a:extLst>
              </a:tr>
              <a:tr h="33153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TOMBALI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extLst>
                  <a:ext uri="{0D108BD9-81ED-4DB2-BD59-A6C34878D82A}">
                    <a16:rowId xmlns:a16="http://schemas.microsoft.com/office/drawing/2014/main" val="1685516806"/>
                  </a:ext>
                </a:extLst>
              </a:tr>
              <a:tr h="38114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en-US" sz="2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80530" marR="8053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0530" marR="80530" marT="0" marB="0"/>
                </a:tc>
                <a:extLst>
                  <a:ext uri="{0D108BD9-81ED-4DB2-BD59-A6C34878D82A}">
                    <a16:rowId xmlns:a16="http://schemas.microsoft.com/office/drawing/2014/main" val="34552999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D924AD-0B45-496F-A63F-C61CED9658BA}"/>
              </a:ext>
            </a:extLst>
          </p:cNvPr>
          <p:cNvSpPr txBox="1"/>
          <p:nvPr/>
        </p:nvSpPr>
        <p:spPr>
          <a:xfrm>
            <a:off x="458283" y="6337246"/>
            <a:ext cx="1125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  <a:r>
              <a:rPr lang="en-US" b="1" dirty="0" err="1"/>
              <a:t>Óbitos</a:t>
            </a:r>
            <a:r>
              <a:rPr lang="en-US" b="1" dirty="0"/>
              <a:t> </a:t>
            </a:r>
            <a:r>
              <a:rPr lang="en-US" b="1" dirty="0" err="1"/>
              <a:t>registados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pacientes</a:t>
            </a:r>
            <a:r>
              <a:rPr lang="en-US" b="1" dirty="0"/>
              <a:t> </a:t>
            </a:r>
            <a:r>
              <a:rPr lang="en-US" b="1" dirty="0" err="1"/>
              <a:t>infectados</a:t>
            </a:r>
            <a:r>
              <a:rPr lang="en-US" b="1" dirty="0"/>
              <a:t> por COVID-19 e </a:t>
            </a:r>
            <a:r>
              <a:rPr lang="en-US" b="1" dirty="0" err="1"/>
              <a:t>outras</a:t>
            </a:r>
            <a:r>
              <a:rPr lang="en-US" b="1" dirty="0"/>
              <a:t> co-</a:t>
            </a:r>
            <a:r>
              <a:rPr lang="en-US" b="1" dirty="0" err="1"/>
              <a:t>morbilidades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76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-6" y="15086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CASOS INTERNADOS POR SEXO E FAIXA ETÁRIA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05" y="434168"/>
            <a:ext cx="1170177" cy="6807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2" y="219910"/>
            <a:ext cx="1745315" cy="758549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55218F5-1B45-4470-A07B-1360539B4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308273"/>
              </p:ext>
            </p:extLst>
          </p:nvPr>
        </p:nvGraphicFramePr>
        <p:xfrm>
          <a:off x="492616" y="1653142"/>
          <a:ext cx="6549284" cy="508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40E0E97-EE8F-4D79-BACB-D7FCF139B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699321"/>
              </p:ext>
            </p:extLst>
          </p:nvPr>
        </p:nvGraphicFramePr>
        <p:xfrm>
          <a:off x="7337916" y="1653142"/>
          <a:ext cx="4557829" cy="508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7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34" y="1098407"/>
            <a:ext cx="4730532" cy="4628846"/>
          </a:xfrm>
          <a:prstGeom prst="rect">
            <a:avLst/>
          </a:prstGeom>
        </p:spPr>
      </p:pic>
      <p:sp>
        <p:nvSpPr>
          <p:cNvPr id="131" name="Parallelogram 130">
            <a:extLst>
              <a:ext uri="{FF2B5EF4-FFF2-40B4-BE49-F238E27FC236}">
                <a16:creationId xmlns:a16="http://schemas.microsoft.com/office/drawing/2014/main" id="{24F2A924-9B23-465D-AF79-5CED0639BFEA}"/>
              </a:ext>
            </a:extLst>
          </p:cNvPr>
          <p:cNvSpPr/>
          <p:nvPr/>
        </p:nvSpPr>
        <p:spPr>
          <a:xfrm>
            <a:off x="3310810" y="2819911"/>
            <a:ext cx="5570380" cy="830997"/>
          </a:xfrm>
          <a:prstGeom prst="parallelogram">
            <a:avLst>
              <a:gd name="adj" fmla="val 4970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3439236" y="2719311"/>
            <a:ext cx="525438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OBRIGADA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4EF2BE-E282-4316-811B-A69022569B15}"/>
              </a:ext>
            </a:extLst>
          </p:cNvPr>
          <p:cNvSpPr/>
          <p:nvPr/>
        </p:nvSpPr>
        <p:spPr>
          <a:xfrm>
            <a:off x="7564571" y="4167029"/>
            <a:ext cx="4567469" cy="26402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ângulo 57"/>
          <p:cNvSpPr/>
          <p:nvPr/>
        </p:nvSpPr>
        <p:spPr>
          <a:xfrm>
            <a:off x="-12526" y="3545"/>
            <a:ext cx="12217052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658" y="50672"/>
            <a:ext cx="11888683" cy="846231"/>
          </a:xfrm>
        </p:spPr>
        <p:txBody>
          <a:bodyPr>
            <a:noAutofit/>
          </a:bodyPr>
          <a:lstStyle/>
          <a:p>
            <a:pPr algn="ctr"/>
            <a:endParaRPr lang="pt-PT" sz="1100" b="1" dirty="0"/>
          </a:p>
          <a:p>
            <a:pPr algn="ctr"/>
            <a:r>
              <a:rPr lang="pt-PT" sz="2400" b="1" dirty="0"/>
              <a:t>EVOLUÇÃO SEMANAL DA PANDEMIA NO MUNDO</a:t>
            </a:r>
          </a:p>
          <a:p>
            <a:pPr algn="ctr"/>
            <a:r>
              <a:rPr lang="pt-PT" sz="2400" b="1" dirty="0"/>
              <a:t> TOTAL DE CASOS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7386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94514"/>
            <a:ext cx="1745315" cy="75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A6F92-5D7D-4CB0-8C3F-0EF55AB14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516" y="1104918"/>
            <a:ext cx="4530440" cy="30173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E9F00-1CC2-45E8-B5A4-8EAB91899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487" y="4214631"/>
            <a:ext cx="1411860" cy="25488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2B6DB17-16B6-4F3A-8FFE-9426CFF23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51387"/>
              </p:ext>
            </p:extLst>
          </p:nvPr>
        </p:nvGraphicFramePr>
        <p:xfrm>
          <a:off x="47586" y="1104918"/>
          <a:ext cx="7485527" cy="570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3">
            <a:extLst>
              <a:ext uri="{FF2B5EF4-FFF2-40B4-BE49-F238E27FC236}">
                <a16:creationId xmlns:a16="http://schemas.microsoft.com/office/drawing/2014/main" id="{4DCA92DC-E2B8-4BFB-8974-AC1BBF20375F}"/>
              </a:ext>
            </a:extLst>
          </p:cNvPr>
          <p:cNvSpPr txBox="1"/>
          <p:nvPr/>
        </p:nvSpPr>
        <p:spPr>
          <a:xfrm>
            <a:off x="1896973" y="1303364"/>
            <a:ext cx="4653729" cy="51044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Total </a:t>
            </a:r>
            <a:r>
              <a:rPr lang="en-US" sz="2400" b="1" i="0" u="none" strike="noStrike" dirty="0" err="1">
                <a:solidFill>
                  <a:srgbClr val="000000"/>
                </a:solidFill>
                <a:latin typeface="Calibri"/>
                <a:cs typeface="Calibri"/>
              </a:rPr>
              <a:t>Cumulativo</a:t>
            </a:r>
            <a:r>
              <a:rPr lang="en-US" sz="2400" b="1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= </a:t>
            </a:r>
            <a:fld id="{711DC705-14AE-4691-89F5-DFB6F60B75E8}" type="TxLink">
              <a:rPr lang="en-US" sz="2800" b="1" i="0" u="none" strike="noStrike">
                <a:solidFill>
                  <a:srgbClr val="FF0000"/>
                </a:solidFill>
                <a:latin typeface="Calibri"/>
                <a:cs typeface="Calibri"/>
              </a:rPr>
              <a:pPr/>
              <a:t>21,026,758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4DCA92DC-E2B8-4BFB-8974-AC1BBF20375F}"/>
              </a:ext>
            </a:extLst>
          </p:cNvPr>
          <p:cNvSpPr txBox="1"/>
          <p:nvPr/>
        </p:nvSpPr>
        <p:spPr>
          <a:xfrm>
            <a:off x="9102264" y="4436307"/>
            <a:ext cx="2938078" cy="1724650"/>
          </a:xfrm>
          <a:prstGeom prst="rect">
            <a:avLst/>
          </a:prstGeom>
          <a:noFill/>
          <a:ln w="9525" cmpd="sng">
            <a:noFill/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dirty="0" err="1">
                <a:solidFill>
                  <a:schemeClr val="bg1"/>
                </a:solidFill>
                <a:latin typeface="Calibri"/>
                <a:cs typeface="Calibri"/>
              </a:rPr>
              <a:t>Aumento</a:t>
            </a:r>
            <a:r>
              <a:rPr lang="en-US" sz="1800" b="1" dirty="0">
                <a:solidFill>
                  <a:schemeClr val="bg1"/>
                </a:solidFill>
                <a:latin typeface="Calibri"/>
                <a:cs typeface="Calibri"/>
              </a:rPr>
              <a:t> do </a:t>
            </a:r>
            <a:r>
              <a:rPr lang="en-US" sz="1800" b="1" dirty="0" err="1">
                <a:solidFill>
                  <a:schemeClr val="bg1"/>
                </a:solidFill>
                <a:latin typeface="Calibri"/>
                <a:cs typeface="Calibri"/>
              </a:rPr>
              <a:t>número</a:t>
            </a:r>
            <a:r>
              <a:rPr lang="en-US" sz="1800" b="1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1800" b="1" dirty="0" err="1">
                <a:solidFill>
                  <a:schemeClr val="bg1"/>
                </a:solidFill>
                <a:latin typeface="Calibri"/>
                <a:cs typeface="Calibri"/>
              </a:rPr>
              <a:t>casos</a:t>
            </a:r>
            <a:r>
              <a:rPr lang="en-US" sz="18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alibri"/>
                <a:cs typeface="Calibri"/>
              </a:rPr>
              <a:t>em</a:t>
            </a:r>
            <a:r>
              <a:rPr lang="en-US" sz="1800" b="1" dirty="0">
                <a:solidFill>
                  <a:schemeClr val="bg1"/>
                </a:solidFill>
                <a:latin typeface="Calibri"/>
                <a:cs typeface="Calibri"/>
              </a:rPr>
              <a:t> 3% entre as </a:t>
            </a:r>
            <a:r>
              <a:rPr lang="en-US" sz="1800" b="1" dirty="0" err="1">
                <a:solidFill>
                  <a:schemeClr val="bg1"/>
                </a:solidFill>
                <a:latin typeface="Calibri"/>
                <a:cs typeface="Calibri"/>
              </a:rPr>
              <a:t>semanas</a:t>
            </a:r>
            <a:r>
              <a:rPr lang="en-US" sz="1800" b="1" dirty="0">
                <a:solidFill>
                  <a:schemeClr val="bg1"/>
                </a:solidFill>
                <a:latin typeface="Calibri"/>
                <a:cs typeface="Calibri"/>
              </a:rPr>
              <a:t> 32 e 33.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537DD79-69D4-4140-ABA7-12FF7A59F76B}"/>
              </a:ext>
            </a:extLst>
          </p:cNvPr>
          <p:cNvSpPr/>
          <p:nvPr/>
        </p:nvSpPr>
        <p:spPr>
          <a:xfrm rot="16200000">
            <a:off x="7045374" y="1963712"/>
            <a:ext cx="509666" cy="2098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BA0196-52F9-4977-8AFA-A13F8E2A9F67}"/>
              </a:ext>
            </a:extLst>
          </p:cNvPr>
          <p:cNvSpPr/>
          <p:nvPr/>
        </p:nvSpPr>
        <p:spPr>
          <a:xfrm>
            <a:off x="7624531" y="4122059"/>
            <a:ext cx="4567469" cy="2675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ângulo 57"/>
          <p:cNvSpPr/>
          <p:nvPr/>
        </p:nvSpPr>
        <p:spPr>
          <a:xfrm>
            <a:off x="-12526" y="3545"/>
            <a:ext cx="12217052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658" y="153601"/>
            <a:ext cx="11888683" cy="680706"/>
          </a:xfrm>
        </p:spPr>
        <p:txBody>
          <a:bodyPr>
            <a:noAutofit/>
          </a:bodyPr>
          <a:lstStyle/>
          <a:p>
            <a:pPr algn="ctr"/>
            <a:endParaRPr lang="pt-PT" sz="1100" b="1" dirty="0"/>
          </a:p>
          <a:p>
            <a:pPr algn="ctr"/>
            <a:r>
              <a:rPr lang="pt-PT" sz="2400" b="1" dirty="0"/>
              <a:t>EVOLUÇÃO DA PANDEMIA NO MUNDO</a:t>
            </a:r>
          </a:p>
          <a:p>
            <a:pPr algn="ctr"/>
            <a:r>
              <a:rPr lang="pt-PT" sz="2400" b="1" dirty="0"/>
              <a:t> Cumulativo de Óbitos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7386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94514"/>
            <a:ext cx="1745315" cy="758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F258AE-E2F3-4269-B7BA-7B2F335AE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530" y="1177972"/>
            <a:ext cx="4515009" cy="28841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42445-6CD1-4D8B-9BEE-DB488620E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9480" y="4168054"/>
            <a:ext cx="1384784" cy="2583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951528D-23A7-4272-A8CB-1496DF5BB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011240"/>
              </p:ext>
            </p:extLst>
          </p:nvPr>
        </p:nvGraphicFramePr>
        <p:xfrm>
          <a:off x="52461" y="1149888"/>
          <a:ext cx="7457611" cy="560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3">
            <a:extLst>
              <a:ext uri="{FF2B5EF4-FFF2-40B4-BE49-F238E27FC236}">
                <a16:creationId xmlns:a16="http://schemas.microsoft.com/office/drawing/2014/main" id="{86DC3194-CCB2-4806-815B-61BA9D06F0F8}"/>
              </a:ext>
            </a:extLst>
          </p:cNvPr>
          <p:cNvSpPr txBox="1"/>
          <p:nvPr/>
        </p:nvSpPr>
        <p:spPr>
          <a:xfrm>
            <a:off x="9102263" y="4214051"/>
            <a:ext cx="2938078" cy="1724650"/>
          </a:xfrm>
          <a:prstGeom prst="rect">
            <a:avLst/>
          </a:prstGeom>
          <a:noFill/>
          <a:ln w="9525" cmpd="sng">
            <a:noFill/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dirty="0" err="1">
                <a:solidFill>
                  <a:schemeClr val="bg1"/>
                </a:solidFill>
                <a:latin typeface="Calibri"/>
                <a:cs typeface="Calibri"/>
              </a:rPr>
              <a:t>Redução</a:t>
            </a:r>
            <a:r>
              <a:rPr lang="en-US" sz="1800" b="1" dirty="0">
                <a:solidFill>
                  <a:schemeClr val="bg1"/>
                </a:solidFill>
                <a:latin typeface="Calibri"/>
                <a:cs typeface="Calibri"/>
              </a:rPr>
              <a:t> no </a:t>
            </a:r>
            <a:r>
              <a:rPr lang="en-US" sz="1800" b="1" dirty="0" err="1">
                <a:solidFill>
                  <a:schemeClr val="bg1"/>
                </a:solidFill>
                <a:latin typeface="Calibri"/>
                <a:cs typeface="Calibri"/>
              </a:rPr>
              <a:t>número</a:t>
            </a:r>
            <a:r>
              <a:rPr lang="en-US" sz="1800" b="1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1800" b="1" dirty="0" err="1">
                <a:solidFill>
                  <a:schemeClr val="bg1"/>
                </a:solidFill>
                <a:latin typeface="Calibri"/>
                <a:cs typeface="Calibri"/>
              </a:rPr>
              <a:t>óbitos</a:t>
            </a:r>
            <a:r>
              <a:rPr lang="en-US" sz="18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alibri"/>
                <a:cs typeface="Calibri"/>
              </a:rPr>
              <a:t>em</a:t>
            </a:r>
            <a:r>
              <a:rPr lang="en-US" sz="1800" b="1" dirty="0">
                <a:solidFill>
                  <a:schemeClr val="bg1"/>
                </a:solidFill>
                <a:latin typeface="Calibri"/>
                <a:cs typeface="Calibri"/>
              </a:rPr>
              <a:t> 3% entre as </a:t>
            </a:r>
            <a:r>
              <a:rPr lang="en-US" sz="1800" b="1" dirty="0" err="1">
                <a:solidFill>
                  <a:schemeClr val="bg1"/>
                </a:solidFill>
                <a:latin typeface="Calibri"/>
                <a:cs typeface="Calibri"/>
              </a:rPr>
              <a:t>semanas</a:t>
            </a:r>
            <a:r>
              <a:rPr lang="en-US" sz="1800" b="1" dirty="0">
                <a:solidFill>
                  <a:schemeClr val="bg1"/>
                </a:solidFill>
                <a:latin typeface="Calibri"/>
                <a:cs typeface="Calibri"/>
              </a:rPr>
              <a:t> 32 e 33.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2014A6A0-609D-42CC-BEC0-44437B9799A4}"/>
              </a:ext>
            </a:extLst>
          </p:cNvPr>
          <p:cNvSpPr txBox="1"/>
          <p:nvPr/>
        </p:nvSpPr>
        <p:spPr>
          <a:xfrm>
            <a:off x="1896973" y="1303364"/>
            <a:ext cx="4653729" cy="51044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Total </a:t>
            </a:r>
            <a:r>
              <a:rPr lang="en-US" sz="2400" b="1" i="0" u="none" strike="noStrike" dirty="0" err="1">
                <a:solidFill>
                  <a:srgbClr val="000000"/>
                </a:solidFill>
                <a:latin typeface="Calibri"/>
                <a:cs typeface="Calibri"/>
              </a:rPr>
              <a:t>Cumulativo</a:t>
            </a:r>
            <a:r>
              <a:rPr lang="en-US" sz="2400" b="1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755, 786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2C09195-8324-4DDA-A113-1B6A47C59CFF}"/>
              </a:ext>
            </a:extLst>
          </p:cNvPr>
          <p:cNvSpPr/>
          <p:nvPr/>
        </p:nvSpPr>
        <p:spPr>
          <a:xfrm rot="5400000">
            <a:off x="7013290" y="3118743"/>
            <a:ext cx="509666" cy="2098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9075" y="131160"/>
            <a:ext cx="9368853" cy="724247"/>
          </a:xfrm>
        </p:spPr>
        <p:txBody>
          <a:bodyPr>
            <a:noAutofit/>
          </a:bodyPr>
          <a:lstStyle/>
          <a:p>
            <a:pPr algn="ctr"/>
            <a:r>
              <a:rPr lang="pt-PT" sz="2400" b="1" dirty="0"/>
              <a:t>EVOLUÇÃO DA PANDEMIA EM ÁFRICA</a:t>
            </a:r>
          </a:p>
          <a:p>
            <a:pPr algn="ctr"/>
            <a:r>
              <a:rPr lang="pt-PT" sz="2400" b="1" dirty="0"/>
              <a:t>Cumulativo de casos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AC40A-2E56-46F0-82B6-B6E880D58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135" y="1147709"/>
            <a:ext cx="4420187" cy="50185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051A13-69AE-4117-88B9-7C3B353FD9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0135" y="3521051"/>
            <a:ext cx="1411860" cy="257994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BEB077B-2815-43CE-8B56-C5C944B8AA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687150"/>
              </p:ext>
            </p:extLst>
          </p:nvPr>
        </p:nvGraphicFramePr>
        <p:xfrm>
          <a:off x="151658" y="1097158"/>
          <a:ext cx="7343424" cy="567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TextBox 3">
            <a:extLst>
              <a:ext uri="{FF2B5EF4-FFF2-40B4-BE49-F238E27FC236}">
                <a16:creationId xmlns:a16="http://schemas.microsoft.com/office/drawing/2014/main" id="{79E69564-16B7-4244-A4B9-6E552353C3DF}"/>
              </a:ext>
            </a:extLst>
          </p:cNvPr>
          <p:cNvSpPr txBox="1"/>
          <p:nvPr/>
        </p:nvSpPr>
        <p:spPr>
          <a:xfrm>
            <a:off x="7650136" y="6088793"/>
            <a:ext cx="4390206" cy="769207"/>
          </a:xfrm>
          <a:prstGeom prst="rect">
            <a:avLst/>
          </a:prstGeom>
          <a:noFill/>
          <a:ln w="9525" cmpd="sng">
            <a:noFill/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dirty="0" err="1">
                <a:solidFill>
                  <a:schemeClr val="tx1"/>
                </a:solidFill>
                <a:latin typeface="Calibri"/>
                <a:cs typeface="Calibri"/>
              </a:rPr>
              <a:t>Redução</a:t>
            </a: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 no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cs typeface="Calibri"/>
              </a:rPr>
              <a:t>número</a:t>
            </a: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cs typeface="Calibri"/>
              </a:rPr>
              <a:t>óbitos</a:t>
            </a: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cs typeface="Calibri"/>
              </a:rPr>
              <a:t>em</a:t>
            </a: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 32% entre as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cs typeface="Calibri"/>
              </a:rPr>
              <a:t>semanas</a:t>
            </a: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 32 e 33.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9C8D1BF2-5003-4D4F-9482-483F4F37517F}"/>
              </a:ext>
            </a:extLst>
          </p:cNvPr>
          <p:cNvSpPr txBox="1"/>
          <p:nvPr/>
        </p:nvSpPr>
        <p:spPr>
          <a:xfrm>
            <a:off x="1896973" y="1303364"/>
            <a:ext cx="4653729" cy="51044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Total </a:t>
            </a:r>
            <a:r>
              <a:rPr lang="en-US" sz="2400" b="1" i="0" u="none" strike="noStrike" dirty="0" err="1">
                <a:solidFill>
                  <a:srgbClr val="000000"/>
                </a:solidFill>
                <a:latin typeface="Calibri"/>
                <a:cs typeface="Calibri"/>
              </a:rPr>
              <a:t>Cumulativo</a:t>
            </a:r>
            <a:r>
              <a:rPr lang="en-US" sz="2400" b="1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= </a:t>
            </a:r>
            <a:r>
              <a:rPr lang="en-US" sz="2000" b="1" dirty="0">
                <a:solidFill>
                  <a:srgbClr val="FF0000"/>
                </a:solidFill>
              </a:rPr>
              <a:t>936,062</a:t>
            </a:r>
            <a:r>
              <a:rPr lang="en-US" sz="2400" dirty="0"/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F0928BE-39D4-4F1C-A422-92D4A6C019CD}"/>
              </a:ext>
            </a:extLst>
          </p:cNvPr>
          <p:cNvSpPr/>
          <p:nvPr/>
        </p:nvSpPr>
        <p:spPr>
          <a:xfrm rot="5400000">
            <a:off x="6965163" y="4017100"/>
            <a:ext cx="509666" cy="2098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9075" y="131160"/>
            <a:ext cx="9368853" cy="724247"/>
          </a:xfrm>
        </p:spPr>
        <p:txBody>
          <a:bodyPr>
            <a:noAutofit/>
          </a:bodyPr>
          <a:lstStyle/>
          <a:p>
            <a:pPr algn="ctr"/>
            <a:r>
              <a:rPr lang="pt-PT" sz="2400" b="1" dirty="0"/>
              <a:t>EVOLUÇÃO DA PANDEMIA EM ÁFRICA</a:t>
            </a:r>
          </a:p>
          <a:p>
            <a:pPr algn="ctr"/>
            <a:r>
              <a:rPr lang="pt-PT" sz="2400" b="1" dirty="0"/>
              <a:t>Cumulativo de Óbitos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B86E4F-F4E5-409F-8D74-B071F7FB1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136" y="1112457"/>
            <a:ext cx="4525456" cy="51834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948650-D17D-4A60-A16E-40FDA8B62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6116" y="3666075"/>
            <a:ext cx="1384784" cy="2583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F7AA045-99C9-4B59-B41E-CCC292AEB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902471"/>
              </p:ext>
            </p:extLst>
          </p:nvPr>
        </p:nvGraphicFramePr>
        <p:xfrm>
          <a:off x="110408" y="1127447"/>
          <a:ext cx="7294734" cy="559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3">
            <a:extLst>
              <a:ext uri="{FF2B5EF4-FFF2-40B4-BE49-F238E27FC236}">
                <a16:creationId xmlns:a16="http://schemas.microsoft.com/office/drawing/2014/main" id="{B1159B9D-DB1E-4CA8-A910-73701D5EE59C}"/>
              </a:ext>
            </a:extLst>
          </p:cNvPr>
          <p:cNvSpPr txBox="1"/>
          <p:nvPr/>
        </p:nvSpPr>
        <p:spPr>
          <a:xfrm>
            <a:off x="7480092" y="6240215"/>
            <a:ext cx="4390206" cy="617785"/>
          </a:xfrm>
          <a:prstGeom prst="rect">
            <a:avLst/>
          </a:prstGeom>
          <a:noFill/>
          <a:ln w="9525" cmpd="sng">
            <a:noFill/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dirty="0" err="1">
                <a:solidFill>
                  <a:schemeClr val="tx1"/>
                </a:solidFill>
                <a:latin typeface="Calibri"/>
                <a:cs typeface="Calibri"/>
              </a:rPr>
              <a:t>Redução</a:t>
            </a: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 no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cs typeface="Calibri"/>
              </a:rPr>
              <a:t>número</a:t>
            </a: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cs typeface="Calibri"/>
              </a:rPr>
              <a:t>óbitos</a:t>
            </a: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cs typeface="Calibri"/>
              </a:rPr>
              <a:t>em</a:t>
            </a: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 11% entre as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cs typeface="Calibri"/>
              </a:rPr>
              <a:t>semanas</a:t>
            </a: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 32 e 33.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0986F45-28CD-4CDB-A5D3-2C836844A32B}"/>
              </a:ext>
            </a:extLst>
          </p:cNvPr>
          <p:cNvSpPr txBox="1"/>
          <p:nvPr/>
        </p:nvSpPr>
        <p:spPr>
          <a:xfrm>
            <a:off x="1896973" y="1303364"/>
            <a:ext cx="4653729" cy="51044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Total </a:t>
            </a:r>
            <a:r>
              <a:rPr lang="en-US" sz="2400" b="1" i="0" u="none" strike="noStrike" dirty="0" err="1">
                <a:solidFill>
                  <a:srgbClr val="000000"/>
                </a:solidFill>
                <a:latin typeface="Calibri"/>
                <a:cs typeface="Calibri"/>
              </a:rPr>
              <a:t>Cumulativo</a:t>
            </a:r>
            <a:r>
              <a:rPr lang="en-US" sz="2400" b="1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= </a:t>
            </a:r>
            <a:r>
              <a:rPr lang="en-US" sz="2000" b="1" i="0" u="none" strike="noStrike" dirty="0">
                <a:solidFill>
                  <a:srgbClr val="FF0000"/>
                </a:solidFill>
                <a:latin typeface="Calibri"/>
                <a:cs typeface="Calibri"/>
              </a:rPr>
              <a:t>18,288</a:t>
            </a:r>
            <a:r>
              <a:rPr lang="en-US" sz="2400" dirty="0"/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E02AFA9-3B28-4F92-BDA7-A230F2F156A7}"/>
              </a:ext>
            </a:extLst>
          </p:cNvPr>
          <p:cNvSpPr/>
          <p:nvPr/>
        </p:nvSpPr>
        <p:spPr>
          <a:xfrm rot="5400000">
            <a:off x="6868912" y="2733735"/>
            <a:ext cx="509666" cy="2098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987" y="131160"/>
            <a:ext cx="8840624" cy="724247"/>
          </a:xfrm>
        </p:spPr>
        <p:txBody>
          <a:bodyPr>
            <a:noAutofit/>
          </a:bodyPr>
          <a:lstStyle/>
          <a:p>
            <a:pPr algn="ctr"/>
            <a:r>
              <a:rPr lang="pt-PT" sz="2400" b="1" dirty="0"/>
              <a:t>EVOLUÇÃO DA PANDEMIA NA REGIÃO DA OMS</a:t>
            </a:r>
          </a:p>
          <a:p>
            <a:pPr algn="ctr"/>
            <a:r>
              <a:rPr lang="pt-PT" sz="2400" b="1" dirty="0"/>
              <a:t>CASOS SEMANAIS 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ACF6BE-C5C2-4566-B518-545AE05FD1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371540"/>
              </p:ext>
            </p:extLst>
          </p:nvPr>
        </p:nvGraphicFramePr>
        <p:xfrm>
          <a:off x="151659" y="1127446"/>
          <a:ext cx="7628490" cy="5658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F3A507F-D49E-46F5-B9E4-8573D2EB1C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427148"/>
              </p:ext>
            </p:extLst>
          </p:nvPr>
        </p:nvGraphicFramePr>
        <p:xfrm>
          <a:off x="7889029" y="1122565"/>
          <a:ext cx="4151312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Worksheet" r:id="rId8" imgW="2371903" imgH="1723935" progId="Excel.Sheet.12">
                  <p:link updateAutomatic="1"/>
                </p:oleObj>
              </mc:Choice>
              <mc:Fallback>
                <p:oleObj name="Worksheet" r:id="rId8" imgW="2371903" imgH="172393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89029" y="1122565"/>
                        <a:ext cx="4151312" cy="301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76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987" y="131160"/>
            <a:ext cx="8840624" cy="724247"/>
          </a:xfrm>
        </p:spPr>
        <p:txBody>
          <a:bodyPr>
            <a:noAutofit/>
          </a:bodyPr>
          <a:lstStyle/>
          <a:p>
            <a:pPr algn="ctr"/>
            <a:r>
              <a:rPr lang="pt-PT" sz="2400" b="1" dirty="0"/>
              <a:t>EVOLUÇÃO DA PANDEMIA NA REGIÃO DA OMS</a:t>
            </a:r>
          </a:p>
          <a:p>
            <a:pPr algn="ctr"/>
            <a:r>
              <a:rPr lang="pt-PT" sz="2400" b="1" dirty="0"/>
              <a:t>ÓBITOS SEMANAIS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8B716C3-2496-43B5-B686-0DFBBF47E8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303445"/>
              </p:ext>
            </p:extLst>
          </p:nvPr>
        </p:nvGraphicFramePr>
        <p:xfrm>
          <a:off x="151658" y="1127446"/>
          <a:ext cx="7965647" cy="559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AD1BF56-445D-4360-A868-0FC19ACA1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064611"/>
              </p:ext>
            </p:extLst>
          </p:nvPr>
        </p:nvGraphicFramePr>
        <p:xfrm>
          <a:off x="8174811" y="1147709"/>
          <a:ext cx="3875090" cy="302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Worksheet" r:id="rId8" imgW="2209790" imgH="1723935" progId="Excel.Sheet.12">
                  <p:link updateAutomatic="1"/>
                </p:oleObj>
              </mc:Choice>
              <mc:Fallback>
                <p:oleObj name="Worksheet" r:id="rId8" imgW="2209790" imgH="172393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74811" y="1147709"/>
                        <a:ext cx="3875090" cy="302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37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ângulo 57"/>
          <p:cNvSpPr/>
          <p:nvPr/>
        </p:nvSpPr>
        <p:spPr>
          <a:xfrm>
            <a:off x="0" y="-6369"/>
            <a:ext cx="12192000" cy="996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233" y="131160"/>
            <a:ext cx="9215378" cy="724247"/>
          </a:xfrm>
        </p:spPr>
        <p:txBody>
          <a:bodyPr>
            <a:noAutofit/>
          </a:bodyPr>
          <a:lstStyle/>
          <a:p>
            <a:pPr algn="ctr"/>
            <a:r>
              <a:rPr lang="pt-PT" sz="2400" b="1" dirty="0"/>
              <a:t>EVOLUÇÃO DA PANDEMIA NA REGIÃO</a:t>
            </a:r>
          </a:p>
          <a:p>
            <a:pPr algn="ctr"/>
            <a:r>
              <a:rPr lang="pt-PT" sz="2400" b="1" dirty="0"/>
              <a:t>Cumulativo de casos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11" y="151422"/>
            <a:ext cx="1170177" cy="680706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8" y="72074"/>
            <a:ext cx="1745315" cy="75854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4FF3F23-CFA0-4BC4-BFA6-0359E297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114408"/>
              </p:ext>
            </p:extLst>
          </p:nvPr>
        </p:nvGraphicFramePr>
        <p:xfrm>
          <a:off x="151658" y="1127448"/>
          <a:ext cx="11863879" cy="557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64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11848</TotalTime>
  <Words>563</Words>
  <Application>Microsoft Office PowerPoint</Application>
  <PresentationFormat>Widescreen</PresentationFormat>
  <Paragraphs>200</Paragraphs>
  <Slides>23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Links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Contents Slide Master</vt:lpstr>
      <vt:lpstr>Section Break Slide Master</vt:lpstr>
      <vt:lpstr>C:\Users\muiangac\Documents\Claudio\Guine_Bissau\Comunicado de Imprensa\Dados Mundiais.xlsx!casos regiao!R30C16:R38C17</vt:lpstr>
      <vt:lpstr>C:\Users\muiangac\Documents\Claudio\Guine_Bissau\Comunicado de Imprensa\Dados Mundiais.xlsx!obitos regiao (2)!R28C12:R36C13</vt:lpstr>
      <vt:lpstr>C:\Users\muiangac\Documents\Claudio\Guine_Bissau\Comunicado de Imprensa\Analise semana08_08_2020.xlsx!Sheet1![Analise semana08_08_2020.xlsx]Sheet1 Chart 2</vt:lpstr>
      <vt:lpstr>C:\Users\muiangac\Documents\Claudio\Guine_Bissau\Comunicado de Imprensa\Analise semana08_08_2020.xlsx!Sheet5![Analise semana08_08_2020.xlsx]Sheet5 Chart 1</vt:lpstr>
      <vt:lpstr>C:\Users\muiangac\Documents\Claudio\Guine_Bissau\Comunicado de Imprensa\Analise semana08_08_2020.xlsx!Sheet6![Analise semana08_08_2020.xlsx]Sheet6 Chart 1</vt:lpstr>
      <vt:lpstr>C:\Users\muiangac\Documents\Claudio\Guine_Bissau\Comunicado de Imprensa\Analise semana08_08_2020.xlsx!Sheet2!R2C3:R14C12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MUIANGA, Cláudio</cp:lastModifiedBy>
  <cp:revision>277</cp:revision>
  <dcterms:created xsi:type="dcterms:W3CDTF">2020-01-20T05:08:25Z</dcterms:created>
  <dcterms:modified xsi:type="dcterms:W3CDTF">2020-08-17T11:40:05Z</dcterms:modified>
</cp:coreProperties>
</file>