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370" r:id="rId4"/>
    <p:sldId id="371" r:id="rId5"/>
    <p:sldId id="382" r:id="rId6"/>
    <p:sldId id="376" r:id="rId7"/>
    <p:sldId id="369" r:id="rId8"/>
    <p:sldId id="364" r:id="rId9"/>
    <p:sldId id="379" r:id="rId10"/>
    <p:sldId id="384" r:id="rId11"/>
    <p:sldId id="378" r:id="rId12"/>
    <p:sldId id="380" r:id="rId13"/>
    <p:sldId id="368" r:id="rId14"/>
    <p:sldId id="381" r:id="rId15"/>
    <p:sldId id="383" r:id="rId16"/>
    <p:sldId id="374" r:id="rId17"/>
    <p:sldId id="3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muiangac\Documents\Claudio\Guine_Bissau\Comunicado%20de%20Imprensa\Analise%20semana08_08_2020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C:\Users\muiangac\Documents\Claudio\Guine_Bissau\Comunicado%20de%20Imprensa\Analise%20semana08_08_2020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muiangac\Documents\Claudio\Guine_Bissau\Comunicado%20de%20Imprensa\Analise%20semana08_08_2020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muiangac\Documents\Claudio\Guine_Bissau\Comunicado%20de%20Imprensa\Analise%20semana08_08_20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muiangac\Documents\Claudio\Guine_Bissau\Comunicado%20de%20Imprensa\Analise%20semana08_08_2020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muiangac\Documents\Claudio\Guine_Bissau\Comunicado%20de%20Imprensa\Analise%20semana08_08_2020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muiangac\Documents\Claudio\Guine_Bissau\Comunicado%20de%20Imprensa\Analise%20semana08_08_2020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iangac\Documents\Claudio\Guine_Bissau\Comunicado%20de%20Imprensa\An&#225;lise_Comunicado%20de%20imprens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iangac\Documents\Claudio\Guine_Bissau\Comunicado%20de%20Imprensa\An&#225;lise_Comunicado%20de%20imprens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muiangac\Documents\Claudio\Guine_Bissau\Comunicado%20de%20Imprensa\Analise%20semana08_08_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Sheet1!$J$1</c:f>
              <c:strCache>
                <c:ptCount val="1"/>
                <c:pt idx="0">
                  <c:v>Amostras testadas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52-4B5D-A992-57BB4433C6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Sheet1!$I$2:$I$24</c:f>
              <c:strCache>
                <c:ptCount val="23"/>
                <c:pt idx="0">
                  <c:v> 10</c:v>
                </c:pt>
                <c:pt idx="1">
                  <c:v> 11</c:v>
                </c:pt>
                <c:pt idx="2">
                  <c:v> 12</c:v>
                </c:pt>
                <c:pt idx="3">
                  <c:v> 13</c:v>
                </c:pt>
                <c:pt idx="4">
                  <c:v> 14</c:v>
                </c:pt>
                <c:pt idx="5">
                  <c:v> 15</c:v>
                </c:pt>
                <c:pt idx="6">
                  <c:v> 16</c:v>
                </c:pt>
                <c:pt idx="7">
                  <c:v> 17</c:v>
                </c:pt>
                <c:pt idx="8">
                  <c:v> 18</c:v>
                </c:pt>
                <c:pt idx="9">
                  <c:v> 19</c:v>
                </c:pt>
                <c:pt idx="10">
                  <c:v> 20</c:v>
                </c:pt>
                <c:pt idx="11">
                  <c:v> 21</c:v>
                </c:pt>
                <c:pt idx="12">
                  <c:v> 22</c:v>
                </c:pt>
                <c:pt idx="13">
                  <c:v> 23</c:v>
                </c:pt>
                <c:pt idx="14">
                  <c:v> 24</c:v>
                </c:pt>
                <c:pt idx="15">
                  <c:v> 25</c:v>
                </c:pt>
                <c:pt idx="16">
                  <c:v> 26</c:v>
                </c:pt>
                <c:pt idx="17">
                  <c:v> 27</c:v>
                </c:pt>
                <c:pt idx="18">
                  <c:v> 28</c:v>
                </c:pt>
                <c:pt idx="19">
                  <c:v> 29</c:v>
                </c:pt>
                <c:pt idx="20">
                  <c:v> 30</c:v>
                </c:pt>
                <c:pt idx="21">
                  <c:v> 31</c:v>
                </c:pt>
                <c:pt idx="22">
                  <c:v> 32</c:v>
                </c:pt>
              </c:strCache>
            </c:strRef>
          </c:cat>
          <c:val>
            <c:numRef>
              <c:f>Sheet1!$J$2:$J$24</c:f>
              <c:numCache>
                <c:formatCode>#,##0</c:formatCode>
                <c:ptCount val="23"/>
                <c:pt idx="0" formatCode="General">
                  <c:v>1</c:v>
                </c:pt>
                <c:pt idx="1">
                  <c:v>27</c:v>
                </c:pt>
                <c:pt idx="2">
                  <c:v>0</c:v>
                </c:pt>
                <c:pt idx="3">
                  <c:v>54</c:v>
                </c:pt>
                <c:pt idx="4">
                  <c:v>92</c:v>
                </c:pt>
                <c:pt idx="5">
                  <c:v>123</c:v>
                </c:pt>
                <c:pt idx="6">
                  <c:v>152</c:v>
                </c:pt>
                <c:pt idx="7">
                  <c:v>201</c:v>
                </c:pt>
                <c:pt idx="8">
                  <c:v>696</c:v>
                </c:pt>
                <c:pt idx="9">
                  <c:v>1442</c:v>
                </c:pt>
                <c:pt idx="10">
                  <c:v>1985</c:v>
                </c:pt>
                <c:pt idx="11">
                  <c:v>2473</c:v>
                </c:pt>
                <c:pt idx="12">
                  <c:v>3077</c:v>
                </c:pt>
                <c:pt idx="13">
                  <c:v>3983</c:v>
                </c:pt>
                <c:pt idx="14">
                  <c:v>4508</c:v>
                </c:pt>
                <c:pt idx="15">
                  <c:v>5051</c:v>
                </c:pt>
                <c:pt idx="16">
                  <c:v>5689</c:v>
                </c:pt>
                <c:pt idx="17">
                  <c:v>6535</c:v>
                </c:pt>
                <c:pt idx="18">
                  <c:v>7601</c:v>
                </c:pt>
                <c:pt idx="19">
                  <c:v>8400</c:v>
                </c:pt>
                <c:pt idx="20">
                  <c:v>9147</c:v>
                </c:pt>
                <c:pt idx="21">
                  <c:v>9689</c:v>
                </c:pt>
                <c:pt idx="22">
                  <c:v>10249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52-4B5D-A992-57BB4433C6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"/>
        <c:axId val="221035791"/>
        <c:axId val="2003751919"/>
      </c:barChart>
      <c:lineChart>
        <c:grouping val="standard"/>
        <c:varyColors val="0"/>
        <c:ser>
          <c:idx val="1"/>
          <c:order val="1"/>
          <c:tx>
            <c:strRef>
              <c:f>Sheet1!$K$1</c:f>
              <c:strCache>
                <c:ptCount val="1"/>
                <c:pt idx="0">
                  <c:v>Positivos</c:v>
                </c:pt>
              </c:strCache>
            </c:strRef>
          </c:tx>
          <c:spPr>
            <a:ln w="476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layout>
                <c:manualLayout>
                  <c:x val="-2.4742739966962909E-2"/>
                  <c:y val="3.70875766494449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52-4B5D-A992-57BB4433C6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Sheet1!$I$2:$I$24</c:f>
              <c:strCache>
                <c:ptCount val="23"/>
                <c:pt idx="0">
                  <c:v> 10</c:v>
                </c:pt>
                <c:pt idx="1">
                  <c:v> 11</c:v>
                </c:pt>
                <c:pt idx="2">
                  <c:v> 12</c:v>
                </c:pt>
                <c:pt idx="3">
                  <c:v> 13</c:v>
                </c:pt>
                <c:pt idx="4">
                  <c:v> 14</c:v>
                </c:pt>
                <c:pt idx="5">
                  <c:v> 15</c:v>
                </c:pt>
                <c:pt idx="6">
                  <c:v> 16</c:v>
                </c:pt>
                <c:pt idx="7">
                  <c:v> 17</c:v>
                </c:pt>
                <c:pt idx="8">
                  <c:v> 18</c:v>
                </c:pt>
                <c:pt idx="9">
                  <c:v> 19</c:v>
                </c:pt>
                <c:pt idx="10">
                  <c:v> 20</c:v>
                </c:pt>
                <c:pt idx="11">
                  <c:v> 21</c:v>
                </c:pt>
                <c:pt idx="12">
                  <c:v> 22</c:v>
                </c:pt>
                <c:pt idx="13">
                  <c:v> 23</c:v>
                </c:pt>
                <c:pt idx="14">
                  <c:v> 24</c:v>
                </c:pt>
                <c:pt idx="15">
                  <c:v> 25</c:v>
                </c:pt>
                <c:pt idx="16">
                  <c:v> 26</c:v>
                </c:pt>
                <c:pt idx="17">
                  <c:v> 27</c:v>
                </c:pt>
                <c:pt idx="18">
                  <c:v> 28</c:v>
                </c:pt>
                <c:pt idx="19">
                  <c:v> 29</c:v>
                </c:pt>
                <c:pt idx="20">
                  <c:v> 30</c:v>
                </c:pt>
                <c:pt idx="21">
                  <c:v> 31</c:v>
                </c:pt>
                <c:pt idx="22">
                  <c:v> 32</c:v>
                </c:pt>
              </c:strCache>
            </c:strRef>
          </c:cat>
          <c:val>
            <c:numRef>
              <c:f>Sheet1!$K$2:$K$24</c:f>
              <c:numCache>
                <c:formatCode>#,##0</c:formatCode>
                <c:ptCount val="23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</c:v>
                </c:pt>
                <c:pt idx="4">
                  <c:v>25</c:v>
                </c:pt>
                <c:pt idx="5">
                  <c:v>122</c:v>
                </c:pt>
                <c:pt idx="6">
                  <c:v>132</c:v>
                </c:pt>
                <c:pt idx="7">
                  <c:v>135</c:v>
                </c:pt>
                <c:pt idx="8">
                  <c:v>452</c:v>
                </c:pt>
                <c:pt idx="9">
                  <c:v>758</c:v>
                </c:pt>
                <c:pt idx="10">
                  <c:v>955</c:v>
                </c:pt>
                <c:pt idx="11">
                  <c:v>1226</c:v>
                </c:pt>
                <c:pt idx="12">
                  <c:v>1320</c:v>
                </c:pt>
                <c:pt idx="13">
                  <c:v>1392</c:v>
                </c:pt>
                <c:pt idx="14">
                  <c:v>1513</c:v>
                </c:pt>
                <c:pt idx="15">
                  <c:v>1554</c:v>
                </c:pt>
                <c:pt idx="16">
                  <c:v>1651</c:v>
                </c:pt>
                <c:pt idx="17">
                  <c:v>1786</c:v>
                </c:pt>
                <c:pt idx="18">
                  <c:v>1896</c:v>
                </c:pt>
                <c:pt idx="19">
                  <c:v>1947</c:v>
                </c:pt>
                <c:pt idx="20">
                  <c:v>1982</c:v>
                </c:pt>
                <c:pt idx="21">
                  <c:v>2021</c:v>
                </c:pt>
                <c:pt idx="22">
                  <c:v>2059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52-4B5D-A992-57BB4433C657}"/>
            </c:ext>
          </c:extLst>
        </c:ser>
        <c:ser>
          <c:idx val="2"/>
          <c:order val="2"/>
          <c:tx>
            <c:strRef>
              <c:f>Sheet1!$L$1</c:f>
              <c:strCache>
                <c:ptCount val="1"/>
                <c:pt idx="0">
                  <c:v>Recuperados</c:v>
                </c:pt>
              </c:strCache>
            </c:strRef>
          </c:tx>
          <c:spPr>
            <a:ln w="571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52-4B5D-A992-57BB4433C6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Sheet1!$I$2:$I$24</c:f>
              <c:strCache>
                <c:ptCount val="23"/>
                <c:pt idx="0">
                  <c:v> 10</c:v>
                </c:pt>
                <c:pt idx="1">
                  <c:v> 11</c:v>
                </c:pt>
                <c:pt idx="2">
                  <c:v> 12</c:v>
                </c:pt>
                <c:pt idx="3">
                  <c:v> 13</c:v>
                </c:pt>
                <c:pt idx="4">
                  <c:v> 14</c:v>
                </c:pt>
                <c:pt idx="5">
                  <c:v> 15</c:v>
                </c:pt>
                <c:pt idx="6">
                  <c:v> 16</c:v>
                </c:pt>
                <c:pt idx="7">
                  <c:v> 17</c:v>
                </c:pt>
                <c:pt idx="8">
                  <c:v> 18</c:v>
                </c:pt>
                <c:pt idx="9">
                  <c:v> 19</c:v>
                </c:pt>
                <c:pt idx="10">
                  <c:v> 20</c:v>
                </c:pt>
                <c:pt idx="11">
                  <c:v> 21</c:v>
                </c:pt>
                <c:pt idx="12">
                  <c:v> 22</c:v>
                </c:pt>
                <c:pt idx="13">
                  <c:v> 23</c:v>
                </c:pt>
                <c:pt idx="14">
                  <c:v> 24</c:v>
                </c:pt>
                <c:pt idx="15">
                  <c:v> 25</c:v>
                </c:pt>
                <c:pt idx="16">
                  <c:v> 26</c:v>
                </c:pt>
                <c:pt idx="17">
                  <c:v> 27</c:v>
                </c:pt>
                <c:pt idx="18">
                  <c:v> 28</c:v>
                </c:pt>
                <c:pt idx="19">
                  <c:v> 29</c:v>
                </c:pt>
                <c:pt idx="20">
                  <c:v> 30</c:v>
                </c:pt>
                <c:pt idx="21">
                  <c:v> 31</c:v>
                </c:pt>
                <c:pt idx="22">
                  <c:v> 32</c:v>
                </c:pt>
              </c:strCache>
            </c:strRef>
          </c:cat>
          <c:val>
            <c:numRef>
              <c:f>Sheet1!$L$2:$L$24</c:f>
              <c:numCache>
                <c:formatCode>#,##0</c:formatCode>
                <c:ptCount val="23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7</c:v>
                </c:pt>
                <c:pt idx="8">
                  <c:v>14</c:v>
                </c:pt>
                <c:pt idx="9">
                  <c:v>21</c:v>
                </c:pt>
                <c:pt idx="10">
                  <c:v>54</c:v>
                </c:pt>
                <c:pt idx="11">
                  <c:v>113</c:v>
                </c:pt>
                <c:pt idx="12">
                  <c:v>142</c:v>
                </c:pt>
                <c:pt idx="13">
                  <c:v>217</c:v>
                </c:pt>
                <c:pt idx="14">
                  <c:v>222</c:v>
                </c:pt>
                <c:pt idx="15">
                  <c:v>425</c:v>
                </c:pt>
                <c:pt idx="16">
                  <c:v>624</c:v>
                </c:pt>
                <c:pt idx="17">
                  <c:v>697</c:v>
                </c:pt>
                <c:pt idx="18">
                  <c:v>763</c:v>
                </c:pt>
                <c:pt idx="19">
                  <c:v>825</c:v>
                </c:pt>
                <c:pt idx="20">
                  <c:v>825</c:v>
                </c:pt>
                <c:pt idx="21">
                  <c:v>825</c:v>
                </c:pt>
                <c:pt idx="22">
                  <c:v>1007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52-4B5D-A992-57BB4433C657}"/>
            </c:ext>
          </c:extLst>
        </c:ser>
        <c:ser>
          <c:idx val="3"/>
          <c:order val="3"/>
          <c:tx>
            <c:strRef>
              <c:f>Sheet1!$M$1</c:f>
              <c:strCache>
                <c:ptCount val="1"/>
                <c:pt idx="0">
                  <c:v>Óbitos</c:v>
                </c:pt>
              </c:strCache>
              <c:extLst xmlns:c15="http://schemas.microsoft.com/office/drawing/2012/chart"/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52-4B5D-A992-57BB4433C6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Sheet1!$I$2:$I$24</c:f>
              <c:strCache>
                <c:ptCount val="23"/>
                <c:pt idx="0">
                  <c:v> 10</c:v>
                </c:pt>
                <c:pt idx="1">
                  <c:v> 11</c:v>
                </c:pt>
                <c:pt idx="2">
                  <c:v> 12</c:v>
                </c:pt>
                <c:pt idx="3">
                  <c:v> 13</c:v>
                </c:pt>
                <c:pt idx="4">
                  <c:v> 14</c:v>
                </c:pt>
                <c:pt idx="5">
                  <c:v> 15</c:v>
                </c:pt>
                <c:pt idx="6">
                  <c:v> 16</c:v>
                </c:pt>
                <c:pt idx="7">
                  <c:v> 17</c:v>
                </c:pt>
                <c:pt idx="8">
                  <c:v> 18</c:v>
                </c:pt>
                <c:pt idx="9">
                  <c:v> 19</c:v>
                </c:pt>
                <c:pt idx="10">
                  <c:v> 20</c:v>
                </c:pt>
                <c:pt idx="11">
                  <c:v> 21</c:v>
                </c:pt>
                <c:pt idx="12">
                  <c:v> 22</c:v>
                </c:pt>
                <c:pt idx="13">
                  <c:v> 23</c:v>
                </c:pt>
                <c:pt idx="14">
                  <c:v> 24</c:v>
                </c:pt>
                <c:pt idx="15">
                  <c:v> 25</c:v>
                </c:pt>
                <c:pt idx="16">
                  <c:v> 26</c:v>
                </c:pt>
                <c:pt idx="17">
                  <c:v> 27</c:v>
                </c:pt>
                <c:pt idx="18">
                  <c:v> 28</c:v>
                </c:pt>
                <c:pt idx="19">
                  <c:v> 29</c:v>
                </c:pt>
                <c:pt idx="20">
                  <c:v> 30</c:v>
                </c:pt>
                <c:pt idx="21">
                  <c:v> 31</c:v>
                </c:pt>
                <c:pt idx="22">
                  <c:v> 32</c:v>
                </c:pt>
              </c:strCache>
              <c:extLst xmlns:c15="http://schemas.microsoft.com/office/drawing/2012/chart"/>
            </c:strRef>
          </c:cat>
          <c:val>
            <c:numRef>
              <c:f>Sheet1!$M$2:$M$24</c:f>
              <c:numCache>
                <c:formatCode>#,##0</c:formatCode>
                <c:ptCount val="23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7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15</c:v>
                </c:pt>
                <c:pt idx="14">
                  <c:v>18</c:v>
                </c:pt>
                <c:pt idx="15">
                  <c:v>26</c:v>
                </c:pt>
                <c:pt idx="16">
                  <c:v>26</c:v>
                </c:pt>
                <c:pt idx="17">
                  <c:v>27</c:v>
                </c:pt>
                <c:pt idx="18">
                  <c:v>28</c:v>
                </c:pt>
                <c:pt idx="19">
                  <c:v>28</c:v>
                </c:pt>
                <c:pt idx="20">
                  <c:v>29</c:v>
                </c:pt>
                <c:pt idx="21">
                  <c:v>29</c:v>
                </c:pt>
                <c:pt idx="22">
                  <c:v>29</c:v>
                </c:pt>
              </c:numCache>
              <c:extLst xmlns:c15="http://schemas.microsoft.com/office/drawing/2012/chart"/>
            </c:numRef>
          </c:val>
          <c:smooth val="0"/>
          <c:extLst>
            <c:ext xmlns:c16="http://schemas.microsoft.com/office/drawing/2014/chart" uri="{C3380CC4-5D6E-409C-BE32-E72D297353CC}">
              <c16:uniqueId val="{00000004-9C52-4B5D-A992-57BB4433C657}"/>
            </c:ext>
          </c:extLst>
        </c:ser>
        <c:ser>
          <c:idx val="4"/>
          <c:order val="4"/>
          <c:tx>
            <c:strRef>
              <c:f>Sheet1!$N$1</c:f>
              <c:strCache>
                <c:ptCount val="1"/>
                <c:pt idx="0">
                  <c:v>Activos</c:v>
                </c:pt>
              </c:strCache>
            </c:strRef>
          </c:tx>
          <c:spPr>
            <a:ln w="635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2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52-4B5D-A992-57BB4433C6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Sheet1!$I$2:$I$24</c:f>
              <c:strCache>
                <c:ptCount val="23"/>
                <c:pt idx="0">
                  <c:v> 10</c:v>
                </c:pt>
                <c:pt idx="1">
                  <c:v> 11</c:v>
                </c:pt>
                <c:pt idx="2">
                  <c:v> 12</c:v>
                </c:pt>
                <c:pt idx="3">
                  <c:v> 13</c:v>
                </c:pt>
                <c:pt idx="4">
                  <c:v> 14</c:v>
                </c:pt>
                <c:pt idx="5">
                  <c:v> 15</c:v>
                </c:pt>
                <c:pt idx="6">
                  <c:v> 16</c:v>
                </c:pt>
                <c:pt idx="7">
                  <c:v> 17</c:v>
                </c:pt>
                <c:pt idx="8">
                  <c:v> 18</c:v>
                </c:pt>
                <c:pt idx="9">
                  <c:v> 19</c:v>
                </c:pt>
                <c:pt idx="10">
                  <c:v> 20</c:v>
                </c:pt>
                <c:pt idx="11">
                  <c:v> 21</c:v>
                </c:pt>
                <c:pt idx="12">
                  <c:v> 22</c:v>
                </c:pt>
                <c:pt idx="13">
                  <c:v> 23</c:v>
                </c:pt>
                <c:pt idx="14">
                  <c:v> 24</c:v>
                </c:pt>
                <c:pt idx="15">
                  <c:v> 25</c:v>
                </c:pt>
                <c:pt idx="16">
                  <c:v> 26</c:v>
                </c:pt>
                <c:pt idx="17">
                  <c:v> 27</c:v>
                </c:pt>
                <c:pt idx="18">
                  <c:v> 28</c:v>
                </c:pt>
                <c:pt idx="19">
                  <c:v> 29</c:v>
                </c:pt>
                <c:pt idx="20">
                  <c:v> 30</c:v>
                </c:pt>
                <c:pt idx="21">
                  <c:v> 31</c:v>
                </c:pt>
                <c:pt idx="22">
                  <c:v> 32</c:v>
                </c:pt>
              </c:strCache>
            </c:strRef>
          </c:cat>
          <c:val>
            <c:numRef>
              <c:f>Sheet1!$N$2:$N$24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23</c:v>
                </c:pt>
                <c:pt idx="5">
                  <c:v>120</c:v>
                </c:pt>
                <c:pt idx="6">
                  <c:v>130</c:v>
                </c:pt>
                <c:pt idx="7">
                  <c:v>126</c:v>
                </c:pt>
                <c:pt idx="8">
                  <c:v>436</c:v>
                </c:pt>
                <c:pt idx="9">
                  <c:v>730</c:v>
                </c:pt>
                <c:pt idx="10">
                  <c:v>891</c:v>
                </c:pt>
                <c:pt idx="11">
                  <c:v>1102</c:v>
                </c:pt>
                <c:pt idx="12">
                  <c:v>1164</c:v>
                </c:pt>
                <c:pt idx="13">
                  <c:v>1160</c:v>
                </c:pt>
                <c:pt idx="14">
                  <c:v>1273</c:v>
                </c:pt>
                <c:pt idx="15">
                  <c:v>1103</c:v>
                </c:pt>
                <c:pt idx="16">
                  <c:v>1001</c:v>
                </c:pt>
                <c:pt idx="17">
                  <c:v>1062</c:v>
                </c:pt>
                <c:pt idx="18">
                  <c:v>1105</c:v>
                </c:pt>
                <c:pt idx="19">
                  <c:v>1094</c:v>
                </c:pt>
                <c:pt idx="20">
                  <c:v>1128</c:v>
                </c:pt>
                <c:pt idx="21">
                  <c:v>1167</c:v>
                </c:pt>
                <c:pt idx="22">
                  <c:v>1023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52-4B5D-A992-57BB4433C6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1951855"/>
        <c:axId val="2001123423"/>
      </c:lineChart>
      <c:catAx>
        <c:axId val="2210357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Semanas</a:t>
                </a:r>
                <a:r>
                  <a:rPr lang="en-US" dirty="0"/>
                  <a:t> </a:t>
                </a:r>
                <a:r>
                  <a:rPr lang="en-US" dirty="0" err="1"/>
                  <a:t>Epidemiológicas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751919"/>
        <c:crosses val="autoZero"/>
        <c:auto val="1"/>
        <c:lblAlgn val="ctr"/>
        <c:lblOffset val="100"/>
        <c:noMultiLvlLbl val="0"/>
      </c:catAx>
      <c:valAx>
        <c:axId val="2003751919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</a:t>
                </a:r>
                <a:r>
                  <a:rPr lang="en-US" dirty="0" err="1"/>
                  <a:t>Amostras</a:t>
                </a:r>
                <a:r>
                  <a:rPr lang="en-US" dirty="0"/>
                  <a:t> </a:t>
                </a:r>
                <a:r>
                  <a:rPr lang="en-US" dirty="0" err="1"/>
                  <a:t>testadas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035791"/>
        <c:crosses val="autoZero"/>
        <c:crossBetween val="between"/>
      </c:valAx>
      <c:valAx>
        <c:axId val="200112342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</a:t>
                </a:r>
                <a:r>
                  <a:rPr lang="en-US" dirty="0" err="1"/>
                  <a:t>Casos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1951855"/>
        <c:crosses val="max"/>
        <c:crossBetween val="between"/>
      </c:valAx>
      <c:catAx>
        <c:axId val="193195185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0112342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9064263952197641E-2"/>
          <c:y val="1.3523240807390717E-2"/>
          <c:w val="0.86517969649776261"/>
          <c:h val="8.9972321723932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" lastClr="FFFFFF">
          <a:lumMod val="75000"/>
        </a:sysClr>
      </a:solidFill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8B-4865-B27B-1C3704EC0D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8B-4865-B27B-1C3704EC0D39}"/>
              </c:ext>
            </c:extLst>
          </c:dPt>
          <c:cat>
            <c:strRef>
              <c:f>Sheet10!$J$11:$J$12</c:f>
              <c:strCache>
                <c:ptCount val="2"/>
                <c:pt idx="0">
                  <c:v>Feminino</c:v>
                </c:pt>
                <c:pt idx="1">
                  <c:v>Masculino</c:v>
                </c:pt>
              </c:strCache>
            </c:strRef>
          </c:cat>
          <c:val>
            <c:numRef>
              <c:f>Sheet10!$K$11:$K$12</c:f>
              <c:numCache>
                <c:formatCode>General</c:formatCode>
                <c:ptCount val="2"/>
                <c:pt idx="0">
                  <c:v>7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8B-4865-B27B-1C3704EC0D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" lastClr="FFFFFF">
          <a:lumMod val="65000"/>
        </a:sysClr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Sheet5!$C$1</c:f>
              <c:strCache>
                <c:ptCount val="1"/>
                <c:pt idx="0">
                  <c:v>Amostras testadas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FB-4354-A5F5-794D16CC66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Sheet5!$B$2:$B$23</c:f>
              <c:strCache>
                <c:ptCount val="22"/>
                <c:pt idx="0">
                  <c:v> 10</c:v>
                </c:pt>
                <c:pt idx="1">
                  <c:v> 11</c:v>
                </c:pt>
                <c:pt idx="2">
                  <c:v> 13</c:v>
                </c:pt>
                <c:pt idx="3">
                  <c:v> 14</c:v>
                </c:pt>
                <c:pt idx="4">
                  <c:v> 15</c:v>
                </c:pt>
                <c:pt idx="5">
                  <c:v> 16</c:v>
                </c:pt>
                <c:pt idx="6">
                  <c:v> 17</c:v>
                </c:pt>
                <c:pt idx="7">
                  <c:v> 18</c:v>
                </c:pt>
                <c:pt idx="8">
                  <c:v> 19</c:v>
                </c:pt>
                <c:pt idx="9">
                  <c:v> 20</c:v>
                </c:pt>
                <c:pt idx="10">
                  <c:v> 21</c:v>
                </c:pt>
                <c:pt idx="11">
                  <c:v> 22</c:v>
                </c:pt>
                <c:pt idx="12">
                  <c:v> 23</c:v>
                </c:pt>
                <c:pt idx="13">
                  <c:v> 24</c:v>
                </c:pt>
                <c:pt idx="14">
                  <c:v> 25</c:v>
                </c:pt>
                <c:pt idx="15">
                  <c:v> 26</c:v>
                </c:pt>
                <c:pt idx="16">
                  <c:v> 27</c:v>
                </c:pt>
                <c:pt idx="17">
                  <c:v> 28</c:v>
                </c:pt>
                <c:pt idx="18">
                  <c:v> 29</c:v>
                </c:pt>
                <c:pt idx="19">
                  <c:v> 30</c:v>
                </c:pt>
                <c:pt idx="20">
                  <c:v> 31</c:v>
                </c:pt>
                <c:pt idx="21">
                  <c:v> 32</c:v>
                </c:pt>
              </c:strCache>
            </c:strRef>
          </c:cat>
          <c:val>
            <c:numRef>
              <c:f>Sheet5!$C$2:$C$23</c:f>
              <c:numCache>
                <c:formatCode>#,##0</c:formatCode>
                <c:ptCount val="22"/>
                <c:pt idx="0">
                  <c:v>1</c:v>
                </c:pt>
                <c:pt idx="1">
                  <c:v>26</c:v>
                </c:pt>
                <c:pt idx="2">
                  <c:v>27</c:v>
                </c:pt>
                <c:pt idx="3">
                  <c:v>38</c:v>
                </c:pt>
                <c:pt idx="4">
                  <c:v>31</c:v>
                </c:pt>
                <c:pt idx="5">
                  <c:v>29</c:v>
                </c:pt>
                <c:pt idx="6">
                  <c:v>49</c:v>
                </c:pt>
                <c:pt idx="7">
                  <c:v>495</c:v>
                </c:pt>
                <c:pt idx="8">
                  <c:v>746</c:v>
                </c:pt>
                <c:pt idx="9">
                  <c:v>543</c:v>
                </c:pt>
                <c:pt idx="10">
                  <c:v>488</c:v>
                </c:pt>
                <c:pt idx="11">
                  <c:v>604</c:v>
                </c:pt>
                <c:pt idx="12">
                  <c:v>906</c:v>
                </c:pt>
                <c:pt idx="13">
                  <c:v>525</c:v>
                </c:pt>
                <c:pt idx="14">
                  <c:v>543</c:v>
                </c:pt>
                <c:pt idx="15">
                  <c:v>638</c:v>
                </c:pt>
                <c:pt idx="16">
                  <c:v>846</c:v>
                </c:pt>
                <c:pt idx="17">
                  <c:v>1066</c:v>
                </c:pt>
                <c:pt idx="18">
                  <c:v>799</c:v>
                </c:pt>
                <c:pt idx="19">
                  <c:v>747</c:v>
                </c:pt>
                <c:pt idx="20">
                  <c:v>542</c:v>
                </c:pt>
                <c:pt idx="21">
                  <c:v>560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96FB-4354-A5F5-794D16CC66AE}"/>
            </c:ext>
          </c:extLst>
        </c:ser>
        <c:ser>
          <c:idx val="1"/>
          <c:order val="1"/>
          <c:tx>
            <c:strRef>
              <c:f>Sheet5!$D$1</c:f>
              <c:strCache>
                <c:ptCount val="1"/>
                <c:pt idx="0">
                  <c:v>Positivos</c:v>
                </c:pt>
              </c:strCache>
            </c:strRef>
          </c:tx>
          <c:spPr>
            <a:ln w="57150" cap="rnd">
              <a:gradFill>
                <a:gsLst>
                  <a:gs pos="0">
                    <a:srgbClr val="FF0000"/>
                  </a:gs>
                  <a:gs pos="74000">
                    <a:srgbClr val="4472C4">
                      <a:lumMod val="45000"/>
                      <a:lumOff val="55000"/>
                    </a:srgbClr>
                  </a:gs>
                  <a:gs pos="83000">
                    <a:srgbClr val="4472C4">
                      <a:lumMod val="45000"/>
                      <a:lumOff val="55000"/>
                    </a:srgbClr>
                  </a:gs>
                  <a:gs pos="100000">
                    <a:srgbClr val="4472C4">
                      <a:lumMod val="30000"/>
                      <a:lumOff val="70000"/>
                    </a:srgbClr>
                  </a:gs>
                </a:gsLst>
                <a:lin ang="5400000" scaled="1"/>
              </a:gradFill>
              <a:round/>
            </a:ln>
            <a:effectLst/>
          </c:spPr>
          <c:marker>
            <c:symbol val="none"/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FB-4354-A5F5-794D16CC66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Sheet5!$B$2:$B$23</c:f>
              <c:strCache>
                <c:ptCount val="22"/>
                <c:pt idx="0">
                  <c:v> 10</c:v>
                </c:pt>
                <c:pt idx="1">
                  <c:v> 11</c:v>
                </c:pt>
                <c:pt idx="2">
                  <c:v> 13</c:v>
                </c:pt>
                <c:pt idx="3">
                  <c:v> 14</c:v>
                </c:pt>
                <c:pt idx="4">
                  <c:v> 15</c:v>
                </c:pt>
                <c:pt idx="5">
                  <c:v> 16</c:v>
                </c:pt>
                <c:pt idx="6">
                  <c:v> 17</c:v>
                </c:pt>
                <c:pt idx="7">
                  <c:v> 18</c:v>
                </c:pt>
                <c:pt idx="8">
                  <c:v> 19</c:v>
                </c:pt>
                <c:pt idx="9">
                  <c:v> 20</c:v>
                </c:pt>
                <c:pt idx="10">
                  <c:v> 21</c:v>
                </c:pt>
                <c:pt idx="11">
                  <c:v> 22</c:v>
                </c:pt>
                <c:pt idx="12">
                  <c:v> 23</c:v>
                </c:pt>
                <c:pt idx="13">
                  <c:v> 24</c:v>
                </c:pt>
                <c:pt idx="14">
                  <c:v> 25</c:v>
                </c:pt>
                <c:pt idx="15">
                  <c:v> 26</c:v>
                </c:pt>
                <c:pt idx="16">
                  <c:v> 27</c:v>
                </c:pt>
                <c:pt idx="17">
                  <c:v> 28</c:v>
                </c:pt>
                <c:pt idx="18">
                  <c:v> 29</c:v>
                </c:pt>
                <c:pt idx="19">
                  <c:v> 30</c:v>
                </c:pt>
                <c:pt idx="20">
                  <c:v> 31</c:v>
                </c:pt>
                <c:pt idx="21">
                  <c:v> 32</c:v>
                </c:pt>
              </c:strCache>
            </c:strRef>
          </c:cat>
          <c:val>
            <c:numRef>
              <c:f>Sheet5!$D$2:$D$23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17</c:v>
                </c:pt>
                <c:pt idx="4">
                  <c:v>97</c:v>
                </c:pt>
                <c:pt idx="5">
                  <c:v>10</c:v>
                </c:pt>
                <c:pt idx="6">
                  <c:v>3</c:v>
                </c:pt>
                <c:pt idx="7">
                  <c:v>317</c:v>
                </c:pt>
                <c:pt idx="8">
                  <c:v>306</c:v>
                </c:pt>
                <c:pt idx="9">
                  <c:v>197</c:v>
                </c:pt>
                <c:pt idx="10">
                  <c:v>271</c:v>
                </c:pt>
                <c:pt idx="11">
                  <c:v>94</c:v>
                </c:pt>
                <c:pt idx="12">
                  <c:v>72</c:v>
                </c:pt>
                <c:pt idx="13">
                  <c:v>121</c:v>
                </c:pt>
                <c:pt idx="14">
                  <c:v>41</c:v>
                </c:pt>
                <c:pt idx="15">
                  <c:v>97</c:v>
                </c:pt>
                <c:pt idx="16">
                  <c:v>135</c:v>
                </c:pt>
                <c:pt idx="17">
                  <c:v>110</c:v>
                </c:pt>
                <c:pt idx="18">
                  <c:v>51</c:v>
                </c:pt>
                <c:pt idx="19">
                  <c:v>35</c:v>
                </c:pt>
                <c:pt idx="20">
                  <c:v>39</c:v>
                </c:pt>
                <c:pt idx="21">
                  <c:v>38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6FB-4354-A5F5-794D16CC66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48867199"/>
        <c:axId val="230090095"/>
      </c:lineChart>
      <c:catAx>
        <c:axId val="144886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090095"/>
        <c:crosses val="autoZero"/>
        <c:auto val="1"/>
        <c:lblAlgn val="ctr"/>
        <c:lblOffset val="100"/>
        <c:noMultiLvlLbl val="0"/>
      </c:catAx>
      <c:valAx>
        <c:axId val="230090095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8867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" lastClr="FFFFFF">
          <a:lumMod val="65000"/>
        </a:sysClr>
      </a:solidFill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SAB</c:v>
                </c:pt>
              </c:strCache>
            </c:strRef>
          </c:tx>
          <c:spPr>
            <a:solidFill>
              <a:srgbClr val="5B9BD5">
                <a:lumMod val="75000"/>
              </a:srgbClr>
            </a:solidFill>
            <a:ln>
              <a:solidFill>
                <a:sysClr val="window" lastClr="FFFFFF">
                  <a:lumMod val="85000"/>
                </a:sysClr>
              </a:solidFill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Sheet4!$B$5:$B$24</c:f>
              <c:numCache>
                <c:formatCode>General</c:formatCode>
                <c:ptCount val="20"/>
                <c:pt idx="0">
                  <c:v>7</c:v>
                </c:pt>
                <c:pt idx="1">
                  <c:v>8</c:v>
                </c:pt>
                <c:pt idx="2">
                  <c:v>97</c:v>
                </c:pt>
                <c:pt idx="3">
                  <c:v>10</c:v>
                </c:pt>
                <c:pt idx="4">
                  <c:v>3</c:v>
                </c:pt>
                <c:pt idx="5">
                  <c:v>284</c:v>
                </c:pt>
                <c:pt idx="6">
                  <c:v>301</c:v>
                </c:pt>
                <c:pt idx="7">
                  <c:v>173</c:v>
                </c:pt>
                <c:pt idx="8">
                  <c:v>255</c:v>
                </c:pt>
                <c:pt idx="9">
                  <c:v>86</c:v>
                </c:pt>
                <c:pt idx="10">
                  <c:v>65</c:v>
                </c:pt>
                <c:pt idx="11">
                  <c:v>112</c:v>
                </c:pt>
                <c:pt idx="12">
                  <c:v>36</c:v>
                </c:pt>
                <c:pt idx="13">
                  <c:v>80</c:v>
                </c:pt>
                <c:pt idx="14">
                  <c:v>115</c:v>
                </c:pt>
                <c:pt idx="15">
                  <c:v>86</c:v>
                </c:pt>
                <c:pt idx="16">
                  <c:v>43</c:v>
                </c:pt>
                <c:pt idx="17">
                  <c:v>29</c:v>
                </c:pt>
                <c:pt idx="18">
                  <c:v>31</c:v>
                </c:pt>
                <c:pt idx="1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FB-45DC-8161-0E6E850B5747}"/>
            </c:ext>
          </c:extLst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BAFATA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Sheet4!$C$5:$C$24</c:f>
              <c:numCache>
                <c:formatCode>General</c:formatCode>
                <c:ptCount val="20"/>
                <c:pt idx="7">
                  <c:v>3</c:v>
                </c:pt>
                <c:pt idx="9">
                  <c:v>1</c:v>
                </c:pt>
                <c:pt idx="11">
                  <c:v>3</c:v>
                </c:pt>
                <c:pt idx="13">
                  <c:v>7</c:v>
                </c:pt>
                <c:pt idx="14">
                  <c:v>4</c:v>
                </c:pt>
                <c:pt idx="16">
                  <c:v>2</c:v>
                </c:pt>
                <c:pt idx="17">
                  <c:v>4</c:v>
                </c:pt>
                <c:pt idx="18">
                  <c:v>0</c:v>
                </c:pt>
                <c:pt idx="1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FB-45DC-8161-0E6E850B5747}"/>
            </c:ext>
          </c:extLst>
        </c:ser>
        <c:ser>
          <c:idx val="2"/>
          <c:order val="2"/>
          <c:tx>
            <c:strRef>
              <c:f>Sheet4!$D$1</c:f>
              <c:strCache>
                <c:ptCount val="1"/>
                <c:pt idx="0">
                  <c:v>BIJAGOS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Sheet4!$D$5:$D$24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02-CBFB-45DC-8161-0E6E850B5747}"/>
            </c:ext>
          </c:extLst>
        </c:ser>
        <c:ser>
          <c:idx val="3"/>
          <c:order val="3"/>
          <c:tx>
            <c:strRef>
              <c:f>Sheet4!$E$1</c:f>
              <c:strCache>
                <c:ptCount val="1"/>
                <c:pt idx="0">
                  <c:v>BIOMBO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Sheet4!$E$5:$E$24</c:f>
              <c:numCache>
                <c:formatCode>General</c:formatCode>
                <c:ptCount val="20"/>
                <c:pt idx="0">
                  <c:v>1</c:v>
                </c:pt>
                <c:pt idx="1">
                  <c:v>9</c:v>
                </c:pt>
                <c:pt idx="3">
                  <c:v>0</c:v>
                </c:pt>
                <c:pt idx="4">
                  <c:v>0</c:v>
                </c:pt>
                <c:pt idx="5">
                  <c:v>19</c:v>
                </c:pt>
                <c:pt idx="6">
                  <c:v>4</c:v>
                </c:pt>
                <c:pt idx="7">
                  <c:v>20</c:v>
                </c:pt>
                <c:pt idx="8">
                  <c:v>8</c:v>
                </c:pt>
                <c:pt idx="9">
                  <c:v>6</c:v>
                </c:pt>
                <c:pt idx="10">
                  <c:v>4</c:v>
                </c:pt>
                <c:pt idx="11">
                  <c:v>5</c:v>
                </c:pt>
                <c:pt idx="12">
                  <c:v>4</c:v>
                </c:pt>
                <c:pt idx="13">
                  <c:v>7</c:v>
                </c:pt>
                <c:pt idx="14">
                  <c:v>4</c:v>
                </c:pt>
                <c:pt idx="15">
                  <c:v>14</c:v>
                </c:pt>
                <c:pt idx="16">
                  <c:v>4</c:v>
                </c:pt>
                <c:pt idx="17">
                  <c:v>2</c:v>
                </c:pt>
                <c:pt idx="18">
                  <c:v>4</c:v>
                </c:pt>
                <c:pt idx="1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FB-45DC-8161-0E6E850B5747}"/>
            </c:ext>
          </c:extLst>
        </c:ser>
        <c:ser>
          <c:idx val="4"/>
          <c:order val="4"/>
          <c:tx>
            <c:strRef>
              <c:f>Sheet4!$F$1</c:f>
              <c:strCache>
                <c:ptCount val="1"/>
                <c:pt idx="0">
                  <c:v>CACHEU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Sheet4!$F$5:$F$24</c:f>
              <c:numCache>
                <c:formatCode>General</c:formatCode>
                <c:ptCount val="20"/>
                <c:pt idx="4">
                  <c:v>0</c:v>
                </c:pt>
                <c:pt idx="5">
                  <c:v>13</c:v>
                </c:pt>
                <c:pt idx="7">
                  <c:v>1</c:v>
                </c:pt>
                <c:pt idx="8">
                  <c:v>8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4">
                  <c:v>4</c:v>
                </c:pt>
                <c:pt idx="15">
                  <c:v>6</c:v>
                </c:pt>
                <c:pt idx="16">
                  <c:v>2</c:v>
                </c:pt>
                <c:pt idx="17">
                  <c:v>0</c:v>
                </c:pt>
                <c:pt idx="18">
                  <c:v>1</c:v>
                </c:pt>
                <c:pt idx="1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FB-45DC-8161-0E6E850B5747}"/>
            </c:ext>
          </c:extLst>
        </c:ser>
        <c:ser>
          <c:idx val="5"/>
          <c:order val="5"/>
          <c:tx>
            <c:strRef>
              <c:f>Sheet4!$G$1</c:f>
              <c:strCache>
                <c:ptCount val="1"/>
                <c:pt idx="0">
                  <c:v>FARIM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Sheet4!$G$5:$G$24</c:f>
              <c:numCache>
                <c:formatCode>General</c:formatCode>
                <c:ptCount val="20"/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BFB-45DC-8161-0E6E850B5747}"/>
            </c:ext>
          </c:extLst>
        </c:ser>
        <c:ser>
          <c:idx val="6"/>
          <c:order val="6"/>
          <c:tx>
            <c:strRef>
              <c:f>Sheet4!$H$1</c:f>
              <c:strCache>
                <c:ptCount val="1"/>
                <c:pt idx="0">
                  <c:v>GABU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Sheet4!$H$5:$H$24</c:f>
              <c:numCache>
                <c:formatCode>General</c:formatCode>
                <c:ptCount val="20"/>
                <c:pt idx="5">
                  <c:v>1</c:v>
                </c:pt>
                <c:pt idx="6">
                  <c:v>1</c:v>
                </c:pt>
                <c:pt idx="11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FB-45DC-8161-0E6E850B5747}"/>
            </c:ext>
          </c:extLst>
        </c:ser>
        <c:ser>
          <c:idx val="7"/>
          <c:order val="7"/>
          <c:tx>
            <c:strRef>
              <c:f>Sheet4!$I$1</c:f>
              <c:strCache>
                <c:ptCount val="1"/>
                <c:pt idx="0">
                  <c:v>OIO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Sheet4!$I$5:$I$24</c:f>
              <c:numCache>
                <c:formatCode>General</c:formatCode>
                <c:ptCount val="20"/>
                <c:pt idx="4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3</c:v>
                </c:pt>
                <c:pt idx="14">
                  <c:v>7</c:v>
                </c:pt>
                <c:pt idx="15">
                  <c:v>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BFB-45DC-8161-0E6E850B5747}"/>
            </c:ext>
          </c:extLst>
        </c:ser>
        <c:ser>
          <c:idx val="8"/>
          <c:order val="8"/>
          <c:tx>
            <c:strRef>
              <c:f>Sheet4!$J$1</c:f>
              <c:strCache>
                <c:ptCount val="1"/>
                <c:pt idx="0">
                  <c:v>QUINARA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Sheet4!$J$5:$J$24</c:f>
              <c:numCache>
                <c:formatCode>General</c:formatCode>
                <c:ptCount val="20"/>
                <c:pt idx="5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BFB-45DC-8161-0E6E850B5747}"/>
            </c:ext>
          </c:extLst>
        </c:ser>
        <c:ser>
          <c:idx val="9"/>
          <c:order val="9"/>
          <c:tx>
            <c:strRef>
              <c:f>Sheet4!$K$1</c:f>
              <c:strCache>
                <c:ptCount val="1"/>
                <c:pt idx="0">
                  <c:v>TOMBALI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Sheet4!$A$5:$A$24</c:f>
              <c:strCache>
                <c:ptCount val="20"/>
                <c:pt idx="0">
                  <c:v> 13</c:v>
                </c:pt>
                <c:pt idx="1">
                  <c:v> 14</c:v>
                </c:pt>
                <c:pt idx="2">
                  <c:v> 15</c:v>
                </c:pt>
                <c:pt idx="3">
                  <c:v> 16</c:v>
                </c:pt>
                <c:pt idx="4">
                  <c:v> 17</c:v>
                </c:pt>
                <c:pt idx="5">
                  <c:v> 18</c:v>
                </c:pt>
                <c:pt idx="6">
                  <c:v> 19</c:v>
                </c:pt>
                <c:pt idx="7">
                  <c:v> 20</c:v>
                </c:pt>
                <c:pt idx="8">
                  <c:v> 21</c:v>
                </c:pt>
                <c:pt idx="9">
                  <c:v> 22</c:v>
                </c:pt>
                <c:pt idx="10">
                  <c:v> 23</c:v>
                </c:pt>
                <c:pt idx="11">
                  <c:v> 24</c:v>
                </c:pt>
                <c:pt idx="12">
                  <c:v> 25</c:v>
                </c:pt>
                <c:pt idx="13">
                  <c:v> 26</c:v>
                </c:pt>
                <c:pt idx="14">
                  <c:v> 27</c:v>
                </c:pt>
                <c:pt idx="15">
                  <c:v> 28</c:v>
                </c:pt>
                <c:pt idx="16">
                  <c:v> 29</c:v>
                </c:pt>
                <c:pt idx="17">
                  <c:v> 30</c:v>
                </c:pt>
                <c:pt idx="18">
                  <c:v> 31</c:v>
                </c:pt>
                <c:pt idx="19">
                  <c:v> 32</c:v>
                </c:pt>
              </c:strCache>
            </c:strRef>
          </c:cat>
          <c:val>
            <c:numRef>
              <c:f>Sheet4!$K$5:$K$24</c:f>
              <c:numCache>
                <c:formatCode>General</c:formatCode>
                <c:ptCount val="20"/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BFB-45DC-8161-0E6E850B5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935193439"/>
        <c:axId val="219841503"/>
      </c:barChart>
      <c:catAx>
        <c:axId val="19351934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Semanas</a:t>
                </a:r>
                <a:r>
                  <a:rPr lang="en-US" dirty="0"/>
                  <a:t> </a:t>
                </a:r>
                <a:r>
                  <a:rPr lang="en-US" dirty="0" err="1"/>
                  <a:t>Epidemiológicas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9841503"/>
        <c:crosses val="autoZero"/>
        <c:auto val="1"/>
        <c:lblAlgn val="ctr"/>
        <c:lblOffset val="100"/>
        <c:noMultiLvlLbl val="0"/>
      </c:catAx>
      <c:valAx>
        <c:axId val="2198415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</a:t>
                </a:r>
                <a:r>
                  <a:rPr lang="en-US" dirty="0" err="1"/>
                  <a:t>Casos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5193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6016889257249163E-2"/>
          <c:y val="1.44060292068063E-2"/>
          <c:w val="0.95204792759422208"/>
          <c:h val="0.119750401364829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" lastClr="FFFFFF">
          <a:lumMod val="50000"/>
        </a:sysClr>
      </a:solidFill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Sheet6!$F$2</c:f>
              <c:strCache>
                <c:ptCount val="1"/>
                <c:pt idx="0">
                  <c:v>Óbitos por COVID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Sheet6!$E$3:$E$24</c:f>
              <c:strCache>
                <c:ptCount val="22"/>
                <c:pt idx="0">
                  <c:v> 10</c:v>
                </c:pt>
                <c:pt idx="1">
                  <c:v> 11</c:v>
                </c:pt>
                <c:pt idx="2">
                  <c:v> 13</c:v>
                </c:pt>
                <c:pt idx="3">
                  <c:v> 14</c:v>
                </c:pt>
                <c:pt idx="4">
                  <c:v> 15</c:v>
                </c:pt>
                <c:pt idx="5">
                  <c:v> 16</c:v>
                </c:pt>
                <c:pt idx="6">
                  <c:v> 17</c:v>
                </c:pt>
                <c:pt idx="7">
                  <c:v> 18</c:v>
                </c:pt>
                <c:pt idx="8">
                  <c:v> 19</c:v>
                </c:pt>
                <c:pt idx="9">
                  <c:v> 20</c:v>
                </c:pt>
                <c:pt idx="10">
                  <c:v> 21</c:v>
                </c:pt>
                <c:pt idx="11">
                  <c:v> 22</c:v>
                </c:pt>
                <c:pt idx="12">
                  <c:v> 23</c:v>
                </c:pt>
                <c:pt idx="13">
                  <c:v> 24</c:v>
                </c:pt>
                <c:pt idx="14">
                  <c:v> 25</c:v>
                </c:pt>
                <c:pt idx="15">
                  <c:v> 26</c:v>
                </c:pt>
                <c:pt idx="16">
                  <c:v> 27</c:v>
                </c:pt>
                <c:pt idx="17">
                  <c:v> 28</c:v>
                </c:pt>
                <c:pt idx="18">
                  <c:v> 29</c:v>
                </c:pt>
                <c:pt idx="19">
                  <c:v> 30</c:v>
                </c:pt>
                <c:pt idx="20">
                  <c:v> 31</c:v>
                </c:pt>
                <c:pt idx="21">
                  <c:v> 32</c:v>
                </c:pt>
              </c:strCache>
            </c:strRef>
          </c:cat>
          <c:val>
            <c:numRef>
              <c:f>Sheet6!$F$3:$F$24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5</c:v>
                </c:pt>
                <c:pt idx="9">
                  <c:v>3</c:v>
                </c:pt>
                <c:pt idx="10">
                  <c:v>1</c:v>
                </c:pt>
                <c:pt idx="11">
                  <c:v>3</c:v>
                </c:pt>
                <c:pt idx="12">
                  <c:v>1</c:v>
                </c:pt>
                <c:pt idx="13">
                  <c:v>3</c:v>
                </c:pt>
                <c:pt idx="14">
                  <c:v>8</c:v>
                </c:pt>
                <c:pt idx="15">
                  <c:v>0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42-42F6-9882-9E18BA05F81D}"/>
            </c:ext>
          </c:extLst>
        </c:ser>
        <c:ser>
          <c:idx val="1"/>
          <c:order val="1"/>
          <c:tx>
            <c:strRef>
              <c:f>Sheet6!$G$2</c:f>
              <c:strCache>
                <c:ptCount val="1"/>
                <c:pt idx="0">
                  <c:v>Óbitos por outras patologias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cat>
            <c:strRef>
              <c:f>Sheet6!$E$3:$E$24</c:f>
              <c:strCache>
                <c:ptCount val="22"/>
                <c:pt idx="0">
                  <c:v> 10</c:v>
                </c:pt>
                <c:pt idx="1">
                  <c:v> 11</c:v>
                </c:pt>
                <c:pt idx="2">
                  <c:v> 13</c:v>
                </c:pt>
                <c:pt idx="3">
                  <c:v> 14</c:v>
                </c:pt>
                <c:pt idx="4">
                  <c:v> 15</c:v>
                </c:pt>
                <c:pt idx="5">
                  <c:v> 16</c:v>
                </c:pt>
                <c:pt idx="6">
                  <c:v> 17</c:v>
                </c:pt>
                <c:pt idx="7">
                  <c:v> 18</c:v>
                </c:pt>
                <c:pt idx="8">
                  <c:v> 19</c:v>
                </c:pt>
                <c:pt idx="9">
                  <c:v> 20</c:v>
                </c:pt>
                <c:pt idx="10">
                  <c:v> 21</c:v>
                </c:pt>
                <c:pt idx="11">
                  <c:v> 22</c:v>
                </c:pt>
                <c:pt idx="12">
                  <c:v> 23</c:v>
                </c:pt>
                <c:pt idx="13">
                  <c:v> 24</c:v>
                </c:pt>
                <c:pt idx="14">
                  <c:v> 25</c:v>
                </c:pt>
                <c:pt idx="15">
                  <c:v> 26</c:v>
                </c:pt>
                <c:pt idx="16">
                  <c:v> 27</c:v>
                </c:pt>
                <c:pt idx="17">
                  <c:v> 28</c:v>
                </c:pt>
                <c:pt idx="18">
                  <c:v> 29</c:v>
                </c:pt>
                <c:pt idx="19">
                  <c:v> 30</c:v>
                </c:pt>
                <c:pt idx="20">
                  <c:v> 31</c:v>
                </c:pt>
                <c:pt idx="21">
                  <c:v> 32</c:v>
                </c:pt>
              </c:strCache>
            </c:strRef>
          </c:cat>
          <c:val>
            <c:numRef>
              <c:f>Sheet6!$G$3:$G$24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42-42F6-9882-9E18BA05F8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935194639"/>
        <c:axId val="458304431"/>
      </c:barChart>
      <c:catAx>
        <c:axId val="19351946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Semanas</a:t>
                </a:r>
                <a:r>
                  <a:rPr lang="en-US" dirty="0"/>
                  <a:t> </a:t>
                </a:r>
                <a:r>
                  <a:rPr lang="en-US" dirty="0" err="1"/>
                  <a:t>Epidemiológicas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304431"/>
        <c:crosses val="autoZero"/>
        <c:auto val="1"/>
        <c:lblAlgn val="ctr"/>
        <c:lblOffset val="100"/>
        <c:noMultiLvlLbl val="0"/>
      </c:catAx>
      <c:valAx>
        <c:axId val="45830443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</a:t>
                </a:r>
                <a:r>
                  <a:rPr lang="en-US" dirty="0" err="1"/>
                  <a:t>Casos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5194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" lastClr="FFFFFF">
          <a:lumMod val="65000"/>
        </a:sysClr>
      </a:solidFill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Sheet7!$M$3</c:f>
              <c:strCache>
                <c:ptCount val="1"/>
                <c:pt idx="0">
                  <c:v>Feminino (899)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_);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Sheet7!$L$4:$L$13</c:f>
              <c:strCache>
                <c:ptCount val="10"/>
                <c:pt idx="0">
                  <c:v>&lt;1</c:v>
                </c:pt>
                <c:pt idx="1">
                  <c:v>1 - 4</c:v>
                </c:pt>
                <c:pt idx="2">
                  <c:v>5 - 14</c:v>
                </c:pt>
                <c:pt idx="3">
                  <c:v>15 - 24</c:v>
                </c:pt>
                <c:pt idx="4">
                  <c:v>25 - 34</c:v>
                </c:pt>
                <c:pt idx="5">
                  <c:v>35 - 44</c:v>
                </c:pt>
                <c:pt idx="6">
                  <c:v>45 - 54</c:v>
                </c:pt>
                <c:pt idx="7">
                  <c:v>55 - 64</c:v>
                </c:pt>
                <c:pt idx="8">
                  <c:v>&gt;=65</c:v>
                </c:pt>
                <c:pt idx="9">
                  <c:v>S/I</c:v>
                </c:pt>
              </c:strCache>
            </c:strRef>
          </c:cat>
          <c:val>
            <c:numRef>
              <c:f>Sheet7!$M$4:$M$13</c:f>
              <c:numCache>
                <c:formatCode>#,##0</c:formatCode>
                <c:ptCount val="10"/>
                <c:pt idx="0">
                  <c:v>-4</c:v>
                </c:pt>
                <c:pt idx="1">
                  <c:v>-17</c:v>
                </c:pt>
                <c:pt idx="2">
                  <c:v>-66</c:v>
                </c:pt>
                <c:pt idx="3">
                  <c:v>-188</c:v>
                </c:pt>
                <c:pt idx="4">
                  <c:v>-168</c:v>
                </c:pt>
                <c:pt idx="5">
                  <c:v>-131</c:v>
                </c:pt>
                <c:pt idx="6">
                  <c:v>-63</c:v>
                </c:pt>
                <c:pt idx="7">
                  <c:v>-65</c:v>
                </c:pt>
                <c:pt idx="8">
                  <c:v>-86</c:v>
                </c:pt>
                <c:pt idx="9">
                  <c:v>-111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D7-4755-9A1C-ABCA0ED6A4D5}"/>
            </c:ext>
          </c:extLst>
        </c:ser>
        <c:ser>
          <c:idx val="1"/>
          <c:order val="1"/>
          <c:tx>
            <c:strRef>
              <c:f>Sheet7!$N$3</c:f>
              <c:strCache>
                <c:ptCount val="1"/>
                <c:pt idx="0">
                  <c:v>Masculino (1,153)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Sheet7!$L$4:$L$13</c:f>
              <c:strCache>
                <c:ptCount val="10"/>
                <c:pt idx="0">
                  <c:v>&lt;1</c:v>
                </c:pt>
                <c:pt idx="1">
                  <c:v>1 - 4</c:v>
                </c:pt>
                <c:pt idx="2">
                  <c:v>5 - 14</c:v>
                </c:pt>
                <c:pt idx="3">
                  <c:v>15 - 24</c:v>
                </c:pt>
                <c:pt idx="4">
                  <c:v>25 - 34</c:v>
                </c:pt>
                <c:pt idx="5">
                  <c:v>35 - 44</c:v>
                </c:pt>
                <c:pt idx="6">
                  <c:v>45 - 54</c:v>
                </c:pt>
                <c:pt idx="7">
                  <c:v>55 - 64</c:v>
                </c:pt>
                <c:pt idx="8">
                  <c:v>&gt;=65</c:v>
                </c:pt>
                <c:pt idx="9">
                  <c:v>S/I</c:v>
                </c:pt>
              </c:strCache>
            </c:strRef>
          </c:cat>
          <c:val>
            <c:numRef>
              <c:f>Sheet7!$N$4:$N$13</c:f>
              <c:numCache>
                <c:formatCode>#,##0</c:formatCode>
                <c:ptCount val="10"/>
                <c:pt idx="0">
                  <c:v>4</c:v>
                </c:pt>
                <c:pt idx="1">
                  <c:v>19</c:v>
                </c:pt>
                <c:pt idx="2">
                  <c:v>40</c:v>
                </c:pt>
                <c:pt idx="3">
                  <c:v>157</c:v>
                </c:pt>
                <c:pt idx="4">
                  <c:v>273</c:v>
                </c:pt>
                <c:pt idx="5">
                  <c:v>212</c:v>
                </c:pt>
                <c:pt idx="6">
                  <c:v>103</c:v>
                </c:pt>
                <c:pt idx="7">
                  <c:v>130</c:v>
                </c:pt>
                <c:pt idx="8">
                  <c:v>48</c:v>
                </c:pt>
                <c:pt idx="9">
                  <c:v>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D7-4755-9A1C-ABCA0ED6A4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95"/>
        <c:axId val="1448851199"/>
        <c:axId val="458453775"/>
      </c:barChart>
      <c:catAx>
        <c:axId val="1448851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453775"/>
        <c:crosses val="autoZero"/>
        <c:auto val="1"/>
        <c:lblAlgn val="ctr"/>
        <c:lblOffset val="100"/>
        <c:noMultiLvlLbl val="0"/>
      </c:catAx>
      <c:valAx>
        <c:axId val="458453775"/>
        <c:scaling>
          <c:orientation val="minMax"/>
        </c:scaling>
        <c:delete val="0"/>
        <c:axPos val="b"/>
        <c:numFmt formatCode="#,##0_)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8851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" lastClr="FFFFFF">
          <a:lumMod val="65000"/>
        </a:sysClr>
      </a:solidFill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9F-4073-839B-86A625747ED0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9F-4073-839B-86A625747E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Sheet7!$M$17:$M$18</c:f>
              <c:strCache>
                <c:ptCount val="2"/>
                <c:pt idx="0">
                  <c:v>Feminino</c:v>
                </c:pt>
                <c:pt idx="1">
                  <c:v>Masculino</c:v>
                </c:pt>
              </c:strCache>
            </c:strRef>
          </c:cat>
          <c:val>
            <c:numRef>
              <c:f>Sheet7!$N$17:$N$18</c:f>
              <c:numCache>
                <c:formatCode>#,##0</c:formatCode>
                <c:ptCount val="2"/>
                <c:pt idx="0">
                  <c:v>899</c:v>
                </c:pt>
                <c:pt idx="1">
                  <c:v>1153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9F-4073-839B-86A625747E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" lastClr="FFFFFF">
          <a:lumMod val="65000"/>
        </a:sysClr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internados!$D$4</c:f>
              <c:strCache>
                <c:ptCount val="1"/>
                <c:pt idx="0">
                  <c:v>Feminino (25)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numFmt formatCode="#,##0_)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internados!$C$5:$C$13</c:f>
              <c:strCache>
                <c:ptCount val="9"/>
                <c:pt idx="0">
                  <c:v>&lt;1</c:v>
                </c:pt>
                <c:pt idx="1">
                  <c:v>1- 4</c:v>
                </c:pt>
                <c:pt idx="2">
                  <c:v>5 - 14</c:v>
                </c:pt>
                <c:pt idx="3">
                  <c:v>15 - 24</c:v>
                </c:pt>
                <c:pt idx="4">
                  <c:v>25 - 34</c:v>
                </c:pt>
                <c:pt idx="5">
                  <c:v>35 - 44</c:v>
                </c:pt>
                <c:pt idx="6">
                  <c:v>45 - 54</c:v>
                </c:pt>
                <c:pt idx="7">
                  <c:v>55 - 64</c:v>
                </c:pt>
                <c:pt idx="8">
                  <c:v>&gt;=65</c:v>
                </c:pt>
              </c:strCache>
            </c:strRef>
          </c:cat>
          <c:val>
            <c:numRef>
              <c:f>internados!$D$5:$D$13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-5</c:v>
                </c:pt>
                <c:pt idx="4">
                  <c:v>0</c:v>
                </c:pt>
                <c:pt idx="5">
                  <c:v>-7</c:v>
                </c:pt>
                <c:pt idx="6">
                  <c:v>-5</c:v>
                </c:pt>
                <c:pt idx="7">
                  <c:v>-5</c:v>
                </c:pt>
                <c:pt idx="8">
                  <c:v>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6F-401E-820E-550FFB2553C4}"/>
            </c:ext>
          </c:extLst>
        </c:ser>
        <c:ser>
          <c:idx val="1"/>
          <c:order val="1"/>
          <c:tx>
            <c:strRef>
              <c:f>internados!$E$4</c:f>
              <c:strCache>
                <c:ptCount val="1"/>
                <c:pt idx="0">
                  <c:v>Masculino (80)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internados!$C$5:$C$13</c:f>
              <c:strCache>
                <c:ptCount val="9"/>
                <c:pt idx="0">
                  <c:v>&lt;1</c:v>
                </c:pt>
                <c:pt idx="1">
                  <c:v>1- 4</c:v>
                </c:pt>
                <c:pt idx="2">
                  <c:v>5 - 14</c:v>
                </c:pt>
                <c:pt idx="3">
                  <c:v>15 - 24</c:v>
                </c:pt>
                <c:pt idx="4">
                  <c:v>25 - 34</c:v>
                </c:pt>
                <c:pt idx="5">
                  <c:v>35 - 44</c:v>
                </c:pt>
                <c:pt idx="6">
                  <c:v>45 - 54</c:v>
                </c:pt>
                <c:pt idx="7">
                  <c:v>55 - 64</c:v>
                </c:pt>
                <c:pt idx="8">
                  <c:v>&gt;=65</c:v>
                </c:pt>
              </c:strCache>
            </c:strRef>
          </c:cat>
          <c:val>
            <c:numRef>
              <c:f>internados!$E$5:$E$13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12</c:v>
                </c:pt>
                <c:pt idx="5">
                  <c:v>6</c:v>
                </c:pt>
                <c:pt idx="6">
                  <c:v>16</c:v>
                </c:pt>
                <c:pt idx="7">
                  <c:v>27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6F-401E-820E-550FFB255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overlap val="100"/>
        <c:axId val="820562911"/>
        <c:axId val="299478687"/>
      </c:barChart>
      <c:catAx>
        <c:axId val="820562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478687"/>
        <c:crosses val="autoZero"/>
        <c:auto val="1"/>
        <c:lblAlgn val="ctr"/>
        <c:lblOffset val="100"/>
        <c:noMultiLvlLbl val="0"/>
      </c:catAx>
      <c:valAx>
        <c:axId val="299478687"/>
        <c:scaling>
          <c:orientation val="minMax"/>
        </c:scaling>
        <c:delete val="0"/>
        <c:axPos val="b"/>
        <c:numFmt formatCode="#,##0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0562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" lastClr="FFFFFF">
          <a:lumMod val="50000"/>
        </a:sysClr>
      </a:solidFill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D9E-408E-953F-779CF4242A77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D9E-408E-953F-779CF4242A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internados!$F$21:$F$22</c:f>
              <c:strCache>
                <c:ptCount val="2"/>
                <c:pt idx="0">
                  <c:v>Masculino</c:v>
                </c:pt>
                <c:pt idx="1">
                  <c:v>Feminino</c:v>
                </c:pt>
              </c:strCache>
            </c:strRef>
          </c:cat>
          <c:val>
            <c:numRef>
              <c:f>internados!$G$21:$G$22</c:f>
              <c:numCache>
                <c:formatCode>General</c:formatCode>
                <c:ptCount val="2"/>
                <c:pt idx="0">
                  <c:v>80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9E-408E-953F-779CF4242A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Sheet10!$D$2</c:f>
              <c:strCache>
                <c:ptCount val="1"/>
                <c:pt idx="0">
                  <c:v>Feminino (07)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80-4209-8AC9-DD9A4CA59BC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80-4209-8AC9-DD9A4CA59BC9}"/>
                </c:ext>
              </c:extLst>
            </c:dLbl>
            <c:numFmt formatCode="#,##0.00_)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Sheet10!$C$3:$C$8</c:f>
              <c:strCache>
                <c:ptCount val="6"/>
                <c:pt idx="0">
                  <c:v>15 - 24</c:v>
                </c:pt>
                <c:pt idx="1">
                  <c:v>25 - 34</c:v>
                </c:pt>
                <c:pt idx="2">
                  <c:v>35 - 44</c:v>
                </c:pt>
                <c:pt idx="3">
                  <c:v>45 - 54</c:v>
                </c:pt>
                <c:pt idx="4">
                  <c:v>55 - 64</c:v>
                </c:pt>
                <c:pt idx="5">
                  <c:v>&gt;=65</c:v>
                </c:pt>
              </c:strCache>
            </c:strRef>
          </c:cat>
          <c:val>
            <c:numRef>
              <c:f>Sheet10!$D$3:$D$8</c:f>
              <c:numCache>
                <c:formatCode>#,##0</c:formatCode>
                <c:ptCount val="6"/>
                <c:pt idx="0">
                  <c:v>-3</c:v>
                </c:pt>
                <c:pt idx="1">
                  <c:v>0</c:v>
                </c:pt>
                <c:pt idx="2">
                  <c:v>0</c:v>
                </c:pt>
                <c:pt idx="3">
                  <c:v>-2</c:v>
                </c:pt>
                <c:pt idx="4">
                  <c:v>-1</c:v>
                </c:pt>
                <c:pt idx="5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0-4209-8AC9-DD9A4CA59BC9}"/>
            </c:ext>
          </c:extLst>
        </c:ser>
        <c:ser>
          <c:idx val="1"/>
          <c:order val="1"/>
          <c:tx>
            <c:strRef>
              <c:f>Sheet10!$E$2</c:f>
              <c:strCache>
                <c:ptCount val="1"/>
                <c:pt idx="0">
                  <c:v>Masculino (22)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Sheet10!$C$3:$C$8</c:f>
              <c:strCache>
                <c:ptCount val="6"/>
                <c:pt idx="0">
                  <c:v>15 - 24</c:v>
                </c:pt>
                <c:pt idx="1">
                  <c:v>25 - 34</c:v>
                </c:pt>
                <c:pt idx="2">
                  <c:v>35 - 44</c:v>
                </c:pt>
                <c:pt idx="3">
                  <c:v>45 - 54</c:v>
                </c:pt>
                <c:pt idx="4">
                  <c:v>55 - 64</c:v>
                </c:pt>
                <c:pt idx="5">
                  <c:v>&gt;=65</c:v>
                </c:pt>
              </c:strCache>
            </c:strRef>
          </c:cat>
          <c:val>
            <c:numRef>
              <c:f>Sheet10!$E$3:$E$8</c:f>
              <c:numCache>
                <c:formatCode>#,##0</c:formatCode>
                <c:ptCount val="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8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0-4209-8AC9-DD9A4CA59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"/>
        <c:overlap val="100"/>
        <c:axId val="1935187039"/>
        <c:axId val="230105071"/>
      </c:barChart>
      <c:catAx>
        <c:axId val="19351870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105071"/>
        <c:crosses val="autoZero"/>
        <c:auto val="1"/>
        <c:lblAlgn val="ctr"/>
        <c:lblOffset val="100"/>
        <c:noMultiLvlLbl val="0"/>
      </c:catAx>
      <c:valAx>
        <c:axId val="230105071"/>
        <c:scaling>
          <c:orientation val="minMax"/>
        </c:scaling>
        <c:delete val="0"/>
        <c:axPos val="b"/>
        <c:numFmt formatCode="#,##0_)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5187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" lastClr="FFFFFF">
          <a:lumMod val="65000"/>
        </a:sysClr>
      </a:solidFill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8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9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6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1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1C4423-0A43-48A4-A151-53C697926854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2634" y="5699953"/>
            <a:ext cx="1481455" cy="1104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19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6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58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7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7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0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9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DE82F-0B97-46EB-BC3E-3520586E0A8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C5FD-7D55-408B-A86B-577624C01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2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82519-AA0A-4ECD-98E3-E154E8D3B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4142" y="745588"/>
            <a:ext cx="5707044" cy="439417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PT" sz="5400" b="1" dirty="0"/>
              <a:t>SUMÁRIO EPIDEMIOLÓGICO DA COVID-19</a:t>
            </a:r>
            <a:br>
              <a:rPr lang="pt-PT" sz="5400" b="1" dirty="0"/>
            </a:br>
            <a:br>
              <a:rPr lang="pt-PT" sz="5400" b="1" dirty="0"/>
            </a:br>
            <a:r>
              <a:rPr lang="pt-PT" sz="3600" b="1" dirty="0">
                <a:solidFill>
                  <a:srgbClr val="00B050"/>
                </a:solidFill>
              </a:rPr>
              <a:t>RESUMO SEMANAL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147CB-1B55-495B-A0A8-C78D98A6D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814" y="5923007"/>
            <a:ext cx="6441302" cy="462087"/>
          </a:xfrm>
        </p:spPr>
        <p:txBody>
          <a:bodyPr>
            <a:normAutofit fontScale="85000" lnSpcReduction="10000"/>
          </a:bodyPr>
          <a:lstStyle/>
          <a:p>
            <a:r>
              <a:rPr lang="en-US" sz="3200" b="1" dirty="0"/>
              <a:t>ACTUALIZAÇÃO DE DADOS DE COVID-19</a:t>
            </a:r>
          </a:p>
        </p:txBody>
      </p:sp>
      <p:pic>
        <p:nvPicPr>
          <p:cNvPr id="6" name="Picture 5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EB2AEF23-86AE-473D-832A-A487AC6C15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6" y="1655560"/>
            <a:ext cx="5013854" cy="3484205"/>
          </a:xfrm>
          <a:prstGeom prst="rect">
            <a:avLst/>
          </a:prstGeom>
        </p:spPr>
      </p:pic>
      <p:sp>
        <p:nvSpPr>
          <p:cNvPr id="48" name="Subtitle 2">
            <a:extLst>
              <a:ext uri="{FF2B5EF4-FFF2-40B4-BE49-F238E27FC236}">
                <a16:creationId xmlns:a16="http://schemas.microsoft.com/office/drawing/2014/main" id="{52F5E6AE-1F30-47FD-9067-99C7A7D6E098}"/>
              </a:ext>
            </a:extLst>
          </p:cNvPr>
          <p:cNvSpPr txBox="1">
            <a:spLocks/>
          </p:cNvSpPr>
          <p:nvPr/>
        </p:nvSpPr>
        <p:spPr>
          <a:xfrm>
            <a:off x="7290322" y="5881368"/>
            <a:ext cx="4720864" cy="4620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bg1"/>
                </a:solidFill>
              </a:rPr>
              <a:t>10 DE AGOSTO, 2020</a:t>
            </a:r>
          </a:p>
        </p:txBody>
      </p:sp>
    </p:spTree>
    <p:extLst>
      <p:ext uri="{BB962C8B-B14F-4D97-AF65-F5344CB8AC3E}">
        <p14:creationId xmlns:p14="http://schemas.microsoft.com/office/powerpoint/2010/main" val="1224167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A0DED6A-9B2A-4E4F-A172-ED7174A0E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624981"/>
              </p:ext>
            </p:extLst>
          </p:nvPr>
        </p:nvGraphicFramePr>
        <p:xfrm>
          <a:off x="287946" y="872198"/>
          <a:ext cx="11669592" cy="5392229"/>
        </p:xfrm>
        <a:graphic>
          <a:graphicData uri="http://schemas.openxmlformats.org/drawingml/2006/table">
            <a:tbl>
              <a:tblPr firstRow="1" firstCol="1" bandRow="1"/>
              <a:tblGrid>
                <a:gridCol w="1249065">
                  <a:extLst>
                    <a:ext uri="{9D8B030D-6E8A-4147-A177-3AD203B41FA5}">
                      <a16:colId xmlns:a16="http://schemas.microsoft.com/office/drawing/2014/main" val="2987594483"/>
                    </a:ext>
                  </a:extLst>
                </a:gridCol>
                <a:gridCol w="2195636">
                  <a:extLst>
                    <a:ext uri="{9D8B030D-6E8A-4147-A177-3AD203B41FA5}">
                      <a16:colId xmlns:a16="http://schemas.microsoft.com/office/drawing/2014/main" val="3019138922"/>
                    </a:ext>
                  </a:extLst>
                </a:gridCol>
                <a:gridCol w="1372530">
                  <a:extLst>
                    <a:ext uri="{9D8B030D-6E8A-4147-A177-3AD203B41FA5}">
                      <a16:colId xmlns:a16="http://schemas.microsoft.com/office/drawing/2014/main" val="1466355885"/>
                    </a:ext>
                  </a:extLst>
                </a:gridCol>
                <a:gridCol w="1681194">
                  <a:extLst>
                    <a:ext uri="{9D8B030D-6E8A-4147-A177-3AD203B41FA5}">
                      <a16:colId xmlns:a16="http://schemas.microsoft.com/office/drawing/2014/main" val="2664129815"/>
                    </a:ext>
                  </a:extLst>
                </a:gridCol>
                <a:gridCol w="1295770">
                  <a:extLst>
                    <a:ext uri="{9D8B030D-6E8A-4147-A177-3AD203B41FA5}">
                      <a16:colId xmlns:a16="http://schemas.microsoft.com/office/drawing/2014/main" val="495423828"/>
                    </a:ext>
                  </a:extLst>
                </a:gridCol>
                <a:gridCol w="980435">
                  <a:extLst>
                    <a:ext uri="{9D8B030D-6E8A-4147-A177-3AD203B41FA5}">
                      <a16:colId xmlns:a16="http://schemas.microsoft.com/office/drawing/2014/main" val="2836505160"/>
                    </a:ext>
                  </a:extLst>
                </a:gridCol>
                <a:gridCol w="1420920">
                  <a:extLst>
                    <a:ext uri="{9D8B030D-6E8A-4147-A177-3AD203B41FA5}">
                      <a16:colId xmlns:a16="http://schemas.microsoft.com/office/drawing/2014/main" val="1481417481"/>
                    </a:ext>
                  </a:extLst>
                </a:gridCol>
                <a:gridCol w="1474042">
                  <a:extLst>
                    <a:ext uri="{9D8B030D-6E8A-4147-A177-3AD203B41FA5}">
                      <a16:colId xmlns:a16="http://schemas.microsoft.com/office/drawing/2014/main" val="2559215263"/>
                    </a:ext>
                  </a:extLst>
                </a:gridCol>
              </a:tblGrid>
              <a:tr h="531460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Nacional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Amostras</a:t>
                      </a:r>
                      <a:r>
                        <a:rPr lang="en-US" sz="16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testadas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Positivos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Recuperados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Óbitos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Activos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Taxa de </a:t>
                      </a:r>
                      <a:r>
                        <a:rPr lang="en-US" sz="16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Letalidade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Indice</a:t>
                      </a:r>
                      <a:r>
                        <a:rPr lang="en-US" sz="16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6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Positividade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289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BAFATA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209975"/>
                  </a:ext>
                </a:extLst>
              </a:tr>
              <a:tr h="38262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BIJAGOS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-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764284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BIOMBO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271119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CACHEU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209991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FARIM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151971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GABU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335283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OIO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22008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QUINARA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-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404940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SAB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9,395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1,845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888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021370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TOMBALI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-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25%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276468"/>
                  </a:ext>
                </a:extLst>
              </a:tr>
              <a:tr h="44738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10,249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2,059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1,007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1,023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222" marR="100222" marT="139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34296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D886070B-E106-4D1B-BD40-5925784DF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120371"/>
            <a:ext cx="11315246" cy="63597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b="1" kern="1200" dirty="0" err="1">
                <a:latin typeface="+mj-lt"/>
                <a:ea typeface="+mj-ea"/>
                <a:cs typeface="+mj-cs"/>
              </a:rPr>
              <a:t>Distribuição</a:t>
            </a:r>
            <a:r>
              <a:rPr lang="en-US" sz="5400" b="1" kern="1200" dirty="0">
                <a:latin typeface="+mj-lt"/>
                <a:ea typeface="+mj-ea"/>
                <a:cs typeface="+mj-cs"/>
              </a:rPr>
              <a:t> de </a:t>
            </a:r>
            <a:r>
              <a:rPr lang="en-US" sz="5400" b="1" kern="1200" dirty="0" err="1">
                <a:latin typeface="+mj-lt"/>
                <a:ea typeface="+mj-ea"/>
                <a:cs typeface="+mj-cs"/>
              </a:rPr>
              <a:t>casos</a:t>
            </a:r>
            <a:r>
              <a:rPr lang="en-US" sz="5400" b="1" kern="1200" dirty="0">
                <a:latin typeface="+mj-lt"/>
                <a:ea typeface="+mj-ea"/>
                <a:cs typeface="+mj-cs"/>
              </a:rPr>
              <a:t> por </a:t>
            </a:r>
            <a:r>
              <a:rPr lang="en-US" sz="5400" b="1" kern="1200" dirty="0" err="1">
                <a:latin typeface="+mj-lt"/>
                <a:ea typeface="+mj-ea"/>
                <a:cs typeface="+mj-cs"/>
              </a:rPr>
              <a:t>regiões</a:t>
            </a:r>
            <a:endParaRPr lang="en-US" sz="54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FEFEBE-F562-4957-AB76-FE949F4109C9}"/>
              </a:ext>
            </a:extLst>
          </p:cNvPr>
          <p:cNvSpPr/>
          <p:nvPr/>
        </p:nvSpPr>
        <p:spPr>
          <a:xfrm>
            <a:off x="1589473" y="872197"/>
            <a:ext cx="2138465" cy="5392229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37772B-F333-4E3F-9C3C-8D034EE98A07}"/>
              </a:ext>
            </a:extLst>
          </p:cNvPr>
          <p:cNvSpPr/>
          <p:nvPr/>
        </p:nvSpPr>
        <p:spPr>
          <a:xfrm>
            <a:off x="9059594" y="872197"/>
            <a:ext cx="2897944" cy="5392229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60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1B215E5-1F5F-4F2A-B095-53FED64E69A4}"/>
              </a:ext>
            </a:extLst>
          </p:cNvPr>
          <p:cNvSpPr txBox="1">
            <a:spLocks/>
          </p:cNvSpPr>
          <p:nvPr/>
        </p:nvSpPr>
        <p:spPr>
          <a:xfrm>
            <a:off x="526073" y="236221"/>
            <a:ext cx="11315246" cy="6359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/>
              <a:t>Tendência</a:t>
            </a:r>
            <a:r>
              <a:rPr lang="en-US" sz="5400" b="1" dirty="0"/>
              <a:t> </a:t>
            </a:r>
            <a:r>
              <a:rPr lang="en-US" sz="5400" b="1" dirty="0" err="1"/>
              <a:t>semanal</a:t>
            </a:r>
            <a:r>
              <a:rPr lang="en-US" sz="5400" b="1" dirty="0"/>
              <a:t> de </a:t>
            </a:r>
            <a:r>
              <a:rPr lang="en-US" sz="5400" b="1" dirty="0" err="1"/>
              <a:t>casos</a:t>
            </a:r>
            <a:r>
              <a:rPr lang="en-US" sz="5400" b="1" dirty="0"/>
              <a:t> por </a:t>
            </a:r>
            <a:r>
              <a:rPr lang="en-US" sz="5400" b="1" dirty="0" err="1"/>
              <a:t>regiões</a:t>
            </a:r>
            <a:endParaRPr lang="en-US" sz="54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5C649E3-B951-42DD-BD6E-C07720685B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585574"/>
              </p:ext>
            </p:extLst>
          </p:nvPr>
        </p:nvGraphicFramePr>
        <p:xfrm>
          <a:off x="239151" y="1097280"/>
          <a:ext cx="11602168" cy="528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0237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1B215E5-1F5F-4F2A-B095-53FED64E69A4}"/>
              </a:ext>
            </a:extLst>
          </p:cNvPr>
          <p:cNvSpPr txBox="1">
            <a:spLocks/>
          </p:cNvSpPr>
          <p:nvPr/>
        </p:nvSpPr>
        <p:spPr>
          <a:xfrm>
            <a:off x="526073" y="236221"/>
            <a:ext cx="11315246" cy="6359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err="1"/>
              <a:t>Tendência</a:t>
            </a:r>
            <a:r>
              <a:rPr lang="en-US" sz="5400" b="1" dirty="0"/>
              <a:t> </a:t>
            </a:r>
            <a:r>
              <a:rPr lang="en-US" sz="5400" b="1" dirty="0" err="1"/>
              <a:t>semanal</a:t>
            </a:r>
            <a:r>
              <a:rPr lang="en-US" sz="5400" b="1" dirty="0"/>
              <a:t> de </a:t>
            </a:r>
            <a:r>
              <a:rPr lang="en-US" sz="5400" b="1" dirty="0" err="1"/>
              <a:t>óbitos</a:t>
            </a:r>
            <a:r>
              <a:rPr lang="en-US" sz="5400" b="1" dirty="0"/>
              <a:t>, N=37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139B2B6-5BBA-44BB-BD19-9CA9838A3B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600487"/>
              </p:ext>
            </p:extLst>
          </p:nvPr>
        </p:nvGraphicFramePr>
        <p:xfrm>
          <a:off x="188686" y="1045029"/>
          <a:ext cx="11756571" cy="542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535140E-F37E-403C-8134-FE9F74D34093}"/>
              </a:ext>
            </a:extLst>
          </p:cNvPr>
          <p:cNvSpPr txBox="1"/>
          <p:nvPr/>
        </p:nvSpPr>
        <p:spPr>
          <a:xfrm>
            <a:off x="4252687" y="1432860"/>
            <a:ext cx="88537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F158AA-9543-4E9E-BE98-23F050DE06E0}"/>
              </a:ext>
            </a:extLst>
          </p:cNvPr>
          <p:cNvSpPr txBox="1"/>
          <p:nvPr/>
        </p:nvSpPr>
        <p:spPr>
          <a:xfrm>
            <a:off x="6741887" y="1432860"/>
            <a:ext cx="88537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08</a:t>
            </a:r>
          </a:p>
        </p:txBody>
      </p:sp>
    </p:spTree>
    <p:extLst>
      <p:ext uri="{BB962C8B-B14F-4D97-AF65-F5344CB8AC3E}">
        <p14:creationId xmlns:p14="http://schemas.microsoft.com/office/powerpoint/2010/main" val="315945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D67B2-DCC7-47D9-A34D-210C639DC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86" y="106844"/>
            <a:ext cx="11385103" cy="705956"/>
          </a:xfrm>
        </p:spPr>
        <p:txBody>
          <a:bodyPr>
            <a:normAutofit/>
          </a:bodyPr>
          <a:lstStyle/>
          <a:p>
            <a:r>
              <a:rPr lang="en-US" dirty="0"/>
              <a:t>CASOS POSITIVOS POR IDADE E SEXO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3641FE4-80D7-465D-8003-D78A6B75D3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235529"/>
              </p:ext>
            </p:extLst>
          </p:nvPr>
        </p:nvGraphicFramePr>
        <p:xfrm>
          <a:off x="211810" y="812800"/>
          <a:ext cx="6958247" cy="567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5350096-C819-415C-92D8-40E3442E9E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882413"/>
              </p:ext>
            </p:extLst>
          </p:nvPr>
        </p:nvGraphicFramePr>
        <p:xfrm>
          <a:off x="7344229" y="812801"/>
          <a:ext cx="4635959" cy="567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2D35268A-B633-4585-9886-42D6DB3AD7C6}"/>
              </a:ext>
            </a:extLst>
          </p:cNvPr>
          <p:cNvSpPr/>
          <p:nvPr/>
        </p:nvSpPr>
        <p:spPr>
          <a:xfrm>
            <a:off x="244187" y="3755150"/>
            <a:ext cx="805912" cy="3959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21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C967D-80CD-4958-B157-37A7E67A3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41" y="322922"/>
            <a:ext cx="11491518" cy="66181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Distribuição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casos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internados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óbitos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por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região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6C0474B-F523-4C1E-AEEE-0AB5936ED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181945"/>
              </p:ext>
            </p:extLst>
          </p:nvPr>
        </p:nvGraphicFramePr>
        <p:xfrm>
          <a:off x="450167" y="1141492"/>
          <a:ext cx="11254154" cy="461219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672050">
                  <a:extLst>
                    <a:ext uri="{9D8B030D-6E8A-4147-A177-3AD203B41FA5}">
                      <a16:colId xmlns:a16="http://schemas.microsoft.com/office/drawing/2014/main" val="280688050"/>
                    </a:ext>
                  </a:extLst>
                </a:gridCol>
                <a:gridCol w="2195371">
                  <a:extLst>
                    <a:ext uri="{9D8B030D-6E8A-4147-A177-3AD203B41FA5}">
                      <a16:colId xmlns:a16="http://schemas.microsoft.com/office/drawing/2014/main" val="106087217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833887613"/>
                    </a:ext>
                  </a:extLst>
                </a:gridCol>
                <a:gridCol w="3826413">
                  <a:extLst>
                    <a:ext uri="{9D8B030D-6E8A-4147-A177-3AD203B41FA5}">
                      <a16:colId xmlns:a16="http://schemas.microsoft.com/office/drawing/2014/main" val="3679426765"/>
                    </a:ext>
                  </a:extLst>
                </a:gridCol>
              </a:tblGrid>
              <a:tr h="59631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>
                          <a:solidFill>
                            <a:schemeClr val="tx1"/>
                          </a:solidFill>
                          <a:effectLst/>
                        </a:rPr>
                        <a:t>Nacional</a:t>
                      </a:r>
                      <a:endParaRPr lang="en-US" sz="21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 err="1">
                          <a:solidFill>
                            <a:schemeClr val="tx1"/>
                          </a:solidFill>
                          <a:effectLst/>
                        </a:rPr>
                        <a:t>Casos</a:t>
                      </a:r>
                      <a:r>
                        <a:rPr lang="en-US" sz="2100" b="1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100" b="1" kern="1200" dirty="0" err="1">
                          <a:solidFill>
                            <a:schemeClr val="tx1"/>
                          </a:solidFill>
                          <a:effectLst/>
                        </a:rPr>
                        <a:t>internados</a:t>
                      </a:r>
                      <a:endParaRPr lang="en-US" sz="2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 err="1">
                          <a:solidFill>
                            <a:schemeClr val="tx1"/>
                          </a:solidFill>
                          <a:effectLst/>
                        </a:rPr>
                        <a:t>Óbitos</a:t>
                      </a:r>
                      <a:r>
                        <a:rPr lang="en-US" sz="2100" b="1" kern="1200" dirty="0">
                          <a:solidFill>
                            <a:schemeClr val="tx1"/>
                          </a:solidFill>
                          <a:effectLst/>
                        </a:rPr>
                        <a:t> por COVID</a:t>
                      </a:r>
                      <a:endParaRPr lang="en-US" sz="2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en-US" sz="2100" b="1" kern="1200" dirty="0" err="1">
                          <a:solidFill>
                            <a:schemeClr val="tx1"/>
                          </a:solidFill>
                          <a:effectLst/>
                        </a:rPr>
                        <a:t>Óbitos</a:t>
                      </a:r>
                      <a:r>
                        <a:rPr lang="en-US" sz="2100" b="1" kern="1200" dirty="0">
                          <a:solidFill>
                            <a:schemeClr val="tx1"/>
                          </a:solidFill>
                          <a:effectLst/>
                        </a:rPr>
                        <a:t> por </a:t>
                      </a:r>
                      <a:r>
                        <a:rPr lang="en-US" sz="2100" b="1" kern="1200" dirty="0" err="1">
                          <a:solidFill>
                            <a:schemeClr val="tx1"/>
                          </a:solidFill>
                          <a:effectLst/>
                        </a:rPr>
                        <a:t>outras</a:t>
                      </a:r>
                      <a:r>
                        <a:rPr lang="en-US" sz="2100" b="1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100" b="1" kern="1200" dirty="0" err="1">
                          <a:solidFill>
                            <a:schemeClr val="tx1"/>
                          </a:solidFill>
                          <a:effectLst/>
                        </a:rPr>
                        <a:t>causas</a:t>
                      </a:r>
                      <a:endParaRPr lang="en-US" sz="2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563637468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BAFATA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1574525770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BIJAGOS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1802030487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BIOMBO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2163138047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CACHEU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3052926506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FARIM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47359488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GABU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1612726299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OIO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1852678541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QUINARA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3353926263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SAB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4039747414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TOMBALI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1685516806"/>
                  </a:ext>
                </a:extLst>
              </a:tr>
              <a:tr h="36508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2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en-US" sz="21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21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kern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2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530" marR="80530" marT="0" marB="0"/>
                </a:tc>
                <a:extLst>
                  <a:ext uri="{0D108BD9-81ED-4DB2-BD59-A6C34878D82A}">
                    <a16:rowId xmlns:a16="http://schemas.microsoft.com/office/drawing/2014/main" val="345529998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8B65397-F2E9-4800-A842-995357E0E079}"/>
              </a:ext>
            </a:extLst>
          </p:cNvPr>
          <p:cNvSpPr txBox="1"/>
          <p:nvPr/>
        </p:nvSpPr>
        <p:spPr>
          <a:xfrm>
            <a:off x="450166" y="5809953"/>
            <a:ext cx="11254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*</a:t>
            </a:r>
            <a:r>
              <a:rPr lang="en-US" b="1" dirty="0" err="1"/>
              <a:t>Óbitos</a:t>
            </a:r>
            <a:r>
              <a:rPr lang="en-US" b="1" dirty="0"/>
              <a:t> </a:t>
            </a:r>
            <a:r>
              <a:rPr lang="en-US" b="1" dirty="0" err="1"/>
              <a:t>registados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pacientes</a:t>
            </a:r>
            <a:r>
              <a:rPr lang="en-US" b="1" dirty="0"/>
              <a:t> </a:t>
            </a:r>
            <a:r>
              <a:rPr lang="en-US" b="1" dirty="0" err="1"/>
              <a:t>infectados</a:t>
            </a:r>
            <a:r>
              <a:rPr lang="en-US" b="1" dirty="0"/>
              <a:t> por COVID-19 e </a:t>
            </a:r>
            <a:r>
              <a:rPr lang="en-US" b="1" dirty="0" err="1"/>
              <a:t>outras</a:t>
            </a:r>
            <a:r>
              <a:rPr lang="en-US" b="1" dirty="0"/>
              <a:t> co-</a:t>
            </a:r>
            <a:r>
              <a:rPr lang="en-US" b="1" dirty="0" err="1"/>
              <a:t>morbilidades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2549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A73D3F-0E08-408C-86BA-D02439AE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2" y="266652"/>
            <a:ext cx="11505443" cy="619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latin typeface="+mj-lt"/>
                <a:ea typeface="+mj-ea"/>
                <a:cs typeface="+mj-cs"/>
              </a:rPr>
              <a:t>PERFIL DOS CASOS INTERNADOS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F8DCE8A-2325-45AF-AFF7-102878495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9348770"/>
              </p:ext>
            </p:extLst>
          </p:nvPr>
        </p:nvGraphicFramePr>
        <p:xfrm>
          <a:off x="227012" y="1175657"/>
          <a:ext cx="6696301" cy="541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DDF9FBA-27F9-4B75-8110-F940543268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6757186"/>
              </p:ext>
            </p:extLst>
          </p:nvPr>
        </p:nvGraphicFramePr>
        <p:xfrm>
          <a:off x="7072313" y="1175657"/>
          <a:ext cx="4660142" cy="541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1258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D67B2-DCC7-47D9-A34D-210C639DC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520" y="139482"/>
            <a:ext cx="10754342" cy="859324"/>
          </a:xfrm>
        </p:spPr>
        <p:txBody>
          <a:bodyPr>
            <a:normAutofit/>
          </a:bodyPr>
          <a:lstStyle/>
          <a:p>
            <a:r>
              <a:rPr lang="en-US" dirty="0"/>
              <a:t>PERFIL DE ÓBITOS POR COVID-19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762439A-C15F-40D9-B526-32745C42F8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80808"/>
              </p:ext>
            </p:extLst>
          </p:nvPr>
        </p:nvGraphicFramePr>
        <p:xfrm>
          <a:off x="504092" y="1213338"/>
          <a:ext cx="5591908" cy="527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BD21FE4E-23E1-4268-BCF9-263A7CE501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904567"/>
              </p:ext>
            </p:extLst>
          </p:nvPr>
        </p:nvGraphicFramePr>
        <p:xfrm>
          <a:off x="6203852" y="1213337"/>
          <a:ext cx="5758153" cy="527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5688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D67B2-DCC7-47D9-A34D-210C639DC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398" y="2616591"/>
            <a:ext cx="9367203" cy="118872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OBRIGADO PELA ATENÇÃO</a:t>
            </a:r>
          </a:p>
        </p:txBody>
      </p:sp>
    </p:spTree>
    <p:extLst>
      <p:ext uri="{BB962C8B-B14F-4D97-AF65-F5344CB8AC3E}">
        <p14:creationId xmlns:p14="http://schemas.microsoft.com/office/powerpoint/2010/main" val="267789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73BCC-1501-4C0F-B3D7-3FE6438ED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 err="1"/>
              <a:t>Índice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3D0B-A4A7-4449-B64D-A610B0813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52" y="1301477"/>
            <a:ext cx="11278736" cy="5043052"/>
          </a:xfrm>
        </p:spPr>
        <p:txBody>
          <a:bodyPr anchor="t">
            <a:normAutofit/>
          </a:bodyPr>
          <a:lstStyle/>
          <a:p>
            <a:pPr lvl="1">
              <a:lnSpc>
                <a:spcPct val="200000"/>
              </a:lnSpc>
            </a:pPr>
            <a:r>
              <a:rPr lang="en-US" sz="3600" dirty="0"/>
              <a:t>SITUAÇÃO GLOBAL</a:t>
            </a:r>
          </a:p>
          <a:p>
            <a:pPr lvl="1">
              <a:lnSpc>
                <a:spcPct val="200000"/>
              </a:lnSpc>
            </a:pPr>
            <a:r>
              <a:rPr lang="en-US" sz="3600" dirty="0"/>
              <a:t>SITUAÇÃO EM ÁFRICA</a:t>
            </a:r>
          </a:p>
          <a:p>
            <a:pPr lvl="1">
              <a:lnSpc>
                <a:spcPct val="200000"/>
              </a:lnSpc>
            </a:pPr>
            <a:r>
              <a:rPr lang="en-US" sz="3600" dirty="0"/>
              <a:t>SITUAÇÃO NA GUINÉ-BISSAU</a:t>
            </a:r>
          </a:p>
          <a:p>
            <a:pPr lvl="1">
              <a:lnSpc>
                <a:spcPct val="200000"/>
              </a:lnSpc>
            </a:pPr>
            <a:r>
              <a:rPr lang="en-US" sz="3600" dirty="0"/>
              <a:t>INFORMAÇÃO ADICIONAL</a:t>
            </a:r>
          </a:p>
        </p:txBody>
      </p:sp>
    </p:spTree>
    <p:extLst>
      <p:ext uri="{BB962C8B-B14F-4D97-AF65-F5344CB8AC3E}">
        <p14:creationId xmlns:p14="http://schemas.microsoft.com/office/powerpoint/2010/main" val="2129261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66">
            <a:extLst>
              <a:ext uri="{FF2B5EF4-FFF2-40B4-BE49-F238E27FC236}">
                <a16:creationId xmlns:a16="http://schemas.microsoft.com/office/drawing/2014/main" id="{CC4DE484-327E-4A76-A640-FAF7F0432FE3}"/>
              </a:ext>
            </a:extLst>
          </p:cNvPr>
          <p:cNvSpPr/>
          <p:nvPr/>
        </p:nvSpPr>
        <p:spPr>
          <a:xfrm>
            <a:off x="4332228" y="2043922"/>
            <a:ext cx="3537590" cy="4328151"/>
          </a:xfrm>
          <a:prstGeom prst="rect">
            <a:avLst/>
          </a:prstGeom>
          <a:solidFill>
            <a:schemeClr val="bg1">
              <a:lumMod val="95000"/>
              <a:alpha val="57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noAutofit/>
          </a:bodyPr>
          <a:lstStyle/>
          <a:p>
            <a:pPr algn="ctr"/>
            <a:endParaRPr lang="pt-PT" sz="1400" kern="0" dirty="0">
              <a:solidFill>
                <a:prstClr val="black"/>
              </a:solidFill>
            </a:endParaRPr>
          </a:p>
          <a:p>
            <a:pPr algn="ctr"/>
            <a:endParaRPr lang="pt-PT" sz="1400" kern="0" dirty="0">
              <a:solidFill>
                <a:prstClr val="black"/>
              </a:solidFill>
            </a:endParaRPr>
          </a:p>
          <a:p>
            <a:pPr algn="ctr"/>
            <a:endParaRPr lang="pt-PT" sz="1600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9B6E4B8-E347-4673-A9C3-A18A9FF0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6450" y="6583106"/>
            <a:ext cx="973667" cy="27432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>
                <a:latin typeface="+mn-lt"/>
              </a:rPr>
              <a:pPr/>
              <a:t>3</a:t>
            </a:fld>
            <a:endParaRPr lang="en-US" dirty="0">
              <a:latin typeface="+mn-lt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D15674AD-AEDA-4D36-806E-152F502393EC}"/>
              </a:ext>
            </a:extLst>
          </p:cNvPr>
          <p:cNvSpPr txBox="1">
            <a:spLocks/>
          </p:cNvSpPr>
          <p:nvPr/>
        </p:nvSpPr>
        <p:spPr>
          <a:xfrm>
            <a:off x="181231" y="94155"/>
            <a:ext cx="10944665" cy="6388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pt-PT" sz="4000" b="1" dirty="0">
                <a:latin typeface="+mn-lt"/>
              </a:rPr>
              <a:t>Ponto de situação GLOBAL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A0B55EE3-351E-4B2E-AB22-246CE64CF8CD}"/>
              </a:ext>
            </a:extLst>
          </p:cNvPr>
          <p:cNvSpPr/>
          <p:nvPr/>
        </p:nvSpPr>
        <p:spPr>
          <a:xfrm>
            <a:off x="822071" y="2043922"/>
            <a:ext cx="3402640" cy="43281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FF3B428A-D596-400F-A6B4-9763829C3FA4}"/>
              </a:ext>
            </a:extLst>
          </p:cNvPr>
          <p:cNvSpPr txBox="1"/>
          <p:nvPr/>
        </p:nvSpPr>
        <p:spPr>
          <a:xfrm>
            <a:off x="684911" y="2043922"/>
            <a:ext cx="3468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/>
              <a:t>17,889,134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2063AF81-9088-4B17-8FBA-70B2F47FA6F0}"/>
              </a:ext>
            </a:extLst>
          </p:cNvPr>
          <p:cNvSpPr/>
          <p:nvPr/>
        </p:nvSpPr>
        <p:spPr>
          <a:xfrm>
            <a:off x="739869" y="2538092"/>
            <a:ext cx="32857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000" dirty="0">
                <a:solidFill>
                  <a:schemeClr val="bg1"/>
                </a:solidFill>
              </a:rPr>
              <a:t>Casos Cumulativo</a:t>
            </a:r>
          </a:p>
        </p:txBody>
      </p:sp>
      <p:pic>
        <p:nvPicPr>
          <p:cNvPr id="18" name="Picture 2" descr="world-map-full - Global PEO Services">
            <a:extLst>
              <a:ext uri="{FF2B5EF4-FFF2-40B4-BE49-F238E27FC236}">
                <a16:creationId xmlns:a16="http://schemas.microsoft.com/office/drawing/2014/main" id="{66A9F390-A284-43D9-92E6-70FB33FE4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71" y="3288181"/>
            <a:ext cx="2609673" cy="149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45">
            <a:extLst>
              <a:ext uri="{FF2B5EF4-FFF2-40B4-BE49-F238E27FC236}">
                <a16:creationId xmlns:a16="http://schemas.microsoft.com/office/drawing/2014/main" id="{C6DFA595-80F4-4FF3-8DAC-4E84111B9D9F}"/>
              </a:ext>
            </a:extLst>
          </p:cNvPr>
          <p:cNvGrpSpPr/>
          <p:nvPr/>
        </p:nvGrpSpPr>
        <p:grpSpPr>
          <a:xfrm>
            <a:off x="4330319" y="2057990"/>
            <a:ext cx="3525432" cy="785848"/>
            <a:chOff x="833717" y="983553"/>
            <a:chExt cx="2608730" cy="1062962"/>
          </a:xfrm>
        </p:grpSpPr>
        <p:sp>
          <p:nvSpPr>
            <p:cNvPr id="20" name="Rectangle 46">
              <a:extLst>
                <a:ext uri="{FF2B5EF4-FFF2-40B4-BE49-F238E27FC236}">
                  <a16:creationId xmlns:a16="http://schemas.microsoft.com/office/drawing/2014/main" id="{DF7749D2-0117-449C-AFAB-662A9573C1E6}"/>
                </a:ext>
              </a:extLst>
            </p:cNvPr>
            <p:cNvSpPr/>
            <p:nvPr/>
          </p:nvSpPr>
          <p:spPr>
            <a:xfrm>
              <a:off x="833718" y="983553"/>
              <a:ext cx="2608729" cy="1062962"/>
            </a:xfrm>
            <a:prstGeom prst="rect">
              <a:avLst/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47">
              <a:extLst>
                <a:ext uri="{FF2B5EF4-FFF2-40B4-BE49-F238E27FC236}">
                  <a16:creationId xmlns:a16="http://schemas.microsoft.com/office/drawing/2014/main" id="{CC8270EA-D7CA-4898-9064-847ED74A3339}"/>
                </a:ext>
              </a:extLst>
            </p:cNvPr>
            <p:cNvSpPr txBox="1"/>
            <p:nvPr/>
          </p:nvSpPr>
          <p:spPr>
            <a:xfrm>
              <a:off x="833717" y="1060497"/>
              <a:ext cx="2608729" cy="65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Bebas Neue" panose="020B0606020202050201" pitchFamily="34" charset="0"/>
                </a:rPr>
                <a:t>ÓBITOS</a:t>
              </a:r>
            </a:p>
          </p:txBody>
        </p:sp>
      </p:grpSp>
      <p:sp>
        <p:nvSpPr>
          <p:cNvPr id="22" name="Retângulo 55">
            <a:extLst>
              <a:ext uri="{FF2B5EF4-FFF2-40B4-BE49-F238E27FC236}">
                <a16:creationId xmlns:a16="http://schemas.microsoft.com/office/drawing/2014/main" id="{BEE6D41E-FBF0-4DEA-A4CF-22736C004DC3}"/>
              </a:ext>
            </a:extLst>
          </p:cNvPr>
          <p:cNvSpPr/>
          <p:nvPr/>
        </p:nvSpPr>
        <p:spPr>
          <a:xfrm>
            <a:off x="4793646" y="2575812"/>
            <a:ext cx="2701154" cy="1028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686,145</a:t>
            </a:r>
            <a:endParaRPr lang="pt-PT" sz="3600" b="1" kern="0" dirty="0">
              <a:solidFill>
                <a:schemeClr val="tx1"/>
              </a:solidFill>
            </a:endParaRPr>
          </a:p>
        </p:txBody>
      </p:sp>
      <p:sp>
        <p:nvSpPr>
          <p:cNvPr id="23" name="Rectangle 43">
            <a:extLst>
              <a:ext uri="{FF2B5EF4-FFF2-40B4-BE49-F238E27FC236}">
                <a16:creationId xmlns:a16="http://schemas.microsoft.com/office/drawing/2014/main" id="{46D0C88B-6E93-428E-B2A0-7D52A2142BB5}"/>
              </a:ext>
            </a:extLst>
          </p:cNvPr>
          <p:cNvSpPr/>
          <p:nvPr/>
        </p:nvSpPr>
        <p:spPr>
          <a:xfrm>
            <a:off x="8240728" y="2086897"/>
            <a:ext cx="3523576" cy="4324105"/>
          </a:xfrm>
          <a:prstGeom prst="rect">
            <a:avLst/>
          </a:prstGeom>
          <a:solidFill>
            <a:schemeClr val="bg1">
              <a:lumMod val="95000"/>
              <a:alpha val="57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noAutofit/>
          </a:bodyPr>
          <a:lstStyle/>
          <a:p>
            <a:pPr algn="ctr"/>
            <a:endParaRPr lang="en-US" sz="1400" kern="0" dirty="0">
              <a:solidFill>
                <a:prstClr val="black"/>
              </a:solidFill>
            </a:endParaRPr>
          </a:p>
        </p:txBody>
      </p:sp>
      <p:grpSp>
        <p:nvGrpSpPr>
          <p:cNvPr id="24" name="Group 45">
            <a:extLst>
              <a:ext uri="{FF2B5EF4-FFF2-40B4-BE49-F238E27FC236}">
                <a16:creationId xmlns:a16="http://schemas.microsoft.com/office/drawing/2014/main" id="{8445849F-47E1-4349-A388-BDB77682078D}"/>
              </a:ext>
            </a:extLst>
          </p:cNvPr>
          <p:cNvGrpSpPr/>
          <p:nvPr/>
        </p:nvGrpSpPr>
        <p:grpSpPr>
          <a:xfrm>
            <a:off x="8232498" y="2086126"/>
            <a:ext cx="3551658" cy="736856"/>
            <a:chOff x="833717" y="1017107"/>
            <a:chExt cx="2619104" cy="878774"/>
          </a:xfrm>
        </p:grpSpPr>
        <p:sp>
          <p:nvSpPr>
            <p:cNvPr id="25" name="Rectangle 46">
              <a:extLst>
                <a:ext uri="{FF2B5EF4-FFF2-40B4-BE49-F238E27FC236}">
                  <a16:creationId xmlns:a16="http://schemas.microsoft.com/office/drawing/2014/main" id="{28DB9184-8F41-4FD3-98C7-F0355AD9A3BE}"/>
                </a:ext>
              </a:extLst>
            </p:cNvPr>
            <p:cNvSpPr/>
            <p:nvPr/>
          </p:nvSpPr>
          <p:spPr>
            <a:xfrm>
              <a:off x="844092" y="1017107"/>
              <a:ext cx="2608729" cy="878774"/>
            </a:xfrm>
            <a:prstGeom prst="rect">
              <a:avLst/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47">
              <a:extLst>
                <a:ext uri="{FF2B5EF4-FFF2-40B4-BE49-F238E27FC236}">
                  <a16:creationId xmlns:a16="http://schemas.microsoft.com/office/drawing/2014/main" id="{C17625C2-E2E9-47CE-A0DD-B7BA60A54819}"/>
                </a:ext>
              </a:extLst>
            </p:cNvPr>
            <p:cNvSpPr txBox="1"/>
            <p:nvPr/>
          </p:nvSpPr>
          <p:spPr>
            <a:xfrm>
              <a:off x="833717" y="1094052"/>
              <a:ext cx="2608729" cy="52314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Bebas Neue" panose="020B0606020202050201" pitchFamily="34" charset="0"/>
                </a:rPr>
                <a:t>CASOS RECUPERADOS</a:t>
              </a:r>
            </a:p>
          </p:txBody>
        </p:sp>
      </p:grpSp>
      <p:sp>
        <p:nvSpPr>
          <p:cNvPr id="27" name="Retângulo 65">
            <a:extLst>
              <a:ext uri="{FF2B5EF4-FFF2-40B4-BE49-F238E27FC236}">
                <a16:creationId xmlns:a16="http://schemas.microsoft.com/office/drawing/2014/main" id="{ACC2EB33-C02D-4CAE-A833-24E9B8511D3C}"/>
              </a:ext>
            </a:extLst>
          </p:cNvPr>
          <p:cNvSpPr/>
          <p:nvPr/>
        </p:nvSpPr>
        <p:spPr>
          <a:xfrm>
            <a:off x="8436151" y="2632880"/>
            <a:ext cx="2933329" cy="1025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600" b="1" kern="0" dirty="0">
                <a:solidFill>
                  <a:prstClr val="black"/>
                </a:solidFill>
              </a:rPr>
              <a:t>11,460,069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00CD4-7FDD-473E-B91D-CEB5416BC818}"/>
              </a:ext>
            </a:extLst>
          </p:cNvPr>
          <p:cNvSpPr/>
          <p:nvPr/>
        </p:nvSpPr>
        <p:spPr>
          <a:xfrm>
            <a:off x="181231" y="633867"/>
            <a:ext cx="1172003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pt-PT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Até às 24h do dia 09 </a:t>
            </a:r>
            <a:r>
              <a:rPr lang="pt-PT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Agosto de 2020, houve um registo de: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0FC311DB-6E87-4800-BBE6-CD80742E4688}"/>
              </a:ext>
            </a:extLst>
          </p:cNvPr>
          <p:cNvSpPr/>
          <p:nvPr/>
        </p:nvSpPr>
        <p:spPr>
          <a:xfrm>
            <a:off x="4501368" y="2434225"/>
            <a:ext cx="3285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dirty="0">
                <a:solidFill>
                  <a:schemeClr val="bg1"/>
                </a:solidFill>
              </a:rPr>
              <a:t>Cumulativo</a:t>
            </a:r>
          </a:p>
        </p:txBody>
      </p:sp>
      <p:sp>
        <p:nvSpPr>
          <p:cNvPr id="30" name="Retângulo 46">
            <a:extLst>
              <a:ext uri="{FF2B5EF4-FFF2-40B4-BE49-F238E27FC236}">
                <a16:creationId xmlns:a16="http://schemas.microsoft.com/office/drawing/2014/main" id="{8A963599-152B-498A-AB5A-A87CAA63372B}"/>
              </a:ext>
            </a:extLst>
          </p:cNvPr>
          <p:cNvSpPr/>
          <p:nvPr/>
        </p:nvSpPr>
        <p:spPr>
          <a:xfrm>
            <a:off x="4474752" y="4554440"/>
            <a:ext cx="3304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kern="0" dirty="0"/>
              <a:t>nas últimas 24 horas</a:t>
            </a:r>
            <a:endParaRPr lang="pt-PT" sz="2800" b="1" dirty="0"/>
          </a:p>
        </p:txBody>
      </p:sp>
      <p:sp>
        <p:nvSpPr>
          <p:cNvPr id="31" name="Retângulo 55">
            <a:extLst>
              <a:ext uri="{FF2B5EF4-FFF2-40B4-BE49-F238E27FC236}">
                <a16:creationId xmlns:a16="http://schemas.microsoft.com/office/drawing/2014/main" id="{3BBA14A7-61C4-4428-9000-2519A6F23088}"/>
              </a:ext>
            </a:extLst>
          </p:cNvPr>
          <p:cNvSpPr/>
          <p:nvPr/>
        </p:nvSpPr>
        <p:spPr>
          <a:xfrm>
            <a:off x="4835797" y="5284583"/>
            <a:ext cx="2701154" cy="1028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600" b="1" kern="0" dirty="0">
                <a:solidFill>
                  <a:prstClr val="black"/>
                </a:solidFill>
              </a:rPr>
              <a:t>5,851</a:t>
            </a:r>
          </a:p>
        </p:txBody>
      </p:sp>
      <p:sp>
        <p:nvSpPr>
          <p:cNvPr id="32" name="Retângulo 46">
            <a:extLst>
              <a:ext uri="{FF2B5EF4-FFF2-40B4-BE49-F238E27FC236}">
                <a16:creationId xmlns:a16="http://schemas.microsoft.com/office/drawing/2014/main" id="{E8018855-6366-4898-831F-7F266016CA1E}"/>
              </a:ext>
            </a:extLst>
          </p:cNvPr>
          <p:cNvSpPr/>
          <p:nvPr/>
        </p:nvSpPr>
        <p:spPr>
          <a:xfrm>
            <a:off x="894641" y="5068086"/>
            <a:ext cx="3304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kern="0" dirty="0"/>
              <a:t>nas últimas 24 horas</a:t>
            </a:r>
            <a:endParaRPr lang="pt-PT" sz="2800" b="1" dirty="0"/>
          </a:p>
        </p:txBody>
      </p:sp>
      <p:sp>
        <p:nvSpPr>
          <p:cNvPr id="33" name="TextBox 8">
            <a:extLst>
              <a:ext uri="{FF2B5EF4-FFF2-40B4-BE49-F238E27FC236}">
                <a16:creationId xmlns:a16="http://schemas.microsoft.com/office/drawing/2014/main" id="{7AF280C2-C06D-446E-A774-86F2A791885F}"/>
              </a:ext>
            </a:extLst>
          </p:cNvPr>
          <p:cNvSpPr txBox="1"/>
          <p:nvPr/>
        </p:nvSpPr>
        <p:spPr>
          <a:xfrm>
            <a:off x="756248" y="5492007"/>
            <a:ext cx="3468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b="1" dirty="0">
                <a:solidFill>
                  <a:schemeClr val="bg1"/>
                </a:solidFill>
              </a:rPr>
              <a:t>262,929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98387C3-7157-4831-AD7A-C923ACA5188F}"/>
              </a:ext>
            </a:extLst>
          </p:cNvPr>
          <p:cNvSpPr/>
          <p:nvPr/>
        </p:nvSpPr>
        <p:spPr>
          <a:xfrm>
            <a:off x="9306450" y="2446802"/>
            <a:ext cx="1752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dirty="0">
                <a:solidFill>
                  <a:schemeClr val="bg1"/>
                </a:solidFill>
              </a:rPr>
              <a:t>Cumulativo</a:t>
            </a:r>
          </a:p>
        </p:txBody>
      </p:sp>
    </p:spTree>
    <p:extLst>
      <p:ext uri="{BB962C8B-B14F-4D97-AF65-F5344CB8AC3E}">
        <p14:creationId xmlns:p14="http://schemas.microsoft.com/office/powerpoint/2010/main" val="195524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66">
            <a:extLst>
              <a:ext uri="{FF2B5EF4-FFF2-40B4-BE49-F238E27FC236}">
                <a16:creationId xmlns:a16="http://schemas.microsoft.com/office/drawing/2014/main" id="{741B6008-FD98-40EF-B733-7045F73335AC}"/>
              </a:ext>
            </a:extLst>
          </p:cNvPr>
          <p:cNvSpPr/>
          <p:nvPr/>
        </p:nvSpPr>
        <p:spPr>
          <a:xfrm>
            <a:off x="4478624" y="1840539"/>
            <a:ext cx="3537590" cy="4328151"/>
          </a:xfrm>
          <a:prstGeom prst="rect">
            <a:avLst/>
          </a:prstGeom>
          <a:solidFill>
            <a:schemeClr val="bg2">
              <a:lumMod val="90000"/>
              <a:alpha val="57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noAutofit/>
          </a:bodyPr>
          <a:lstStyle/>
          <a:p>
            <a:pPr algn="ctr"/>
            <a:endParaRPr lang="pt-PT" sz="1400" kern="0" dirty="0">
              <a:solidFill>
                <a:prstClr val="black"/>
              </a:solidFill>
            </a:endParaRPr>
          </a:p>
          <a:p>
            <a:pPr algn="ctr"/>
            <a:endParaRPr lang="pt-PT" sz="1400" kern="0" dirty="0">
              <a:solidFill>
                <a:prstClr val="black"/>
              </a:solidFill>
            </a:endParaRPr>
          </a:p>
          <a:p>
            <a:pPr algn="ctr"/>
            <a:endParaRPr lang="pt-PT" sz="1600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C11E1F-65DC-4E30-8D99-2889BEA2E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2846" y="6379723"/>
            <a:ext cx="973667" cy="27432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>
                <a:latin typeface="+mn-lt"/>
              </a:rPr>
              <a:pPr/>
              <a:t>4</a:t>
            </a:fld>
            <a:endParaRPr lang="en-US" dirty="0">
              <a:latin typeface="+mn-lt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9A81EB23-4C1D-4697-9180-CCF157F5A38A}"/>
              </a:ext>
            </a:extLst>
          </p:cNvPr>
          <p:cNvSpPr txBox="1">
            <a:spLocks/>
          </p:cNvSpPr>
          <p:nvPr/>
        </p:nvSpPr>
        <p:spPr>
          <a:xfrm>
            <a:off x="902644" y="302780"/>
            <a:ext cx="11008056" cy="1171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t-PT" sz="4000" b="1" dirty="0">
                <a:latin typeface="+mn-lt"/>
              </a:rPr>
              <a:t>Ponto DE SITUAÇÃO EM ÁFRICA (CDC)</a:t>
            </a: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C093A5DF-CA7F-4B95-99EA-EF8312FE0D78}"/>
              </a:ext>
            </a:extLst>
          </p:cNvPr>
          <p:cNvSpPr txBox="1"/>
          <p:nvPr/>
        </p:nvSpPr>
        <p:spPr>
          <a:xfrm>
            <a:off x="831307" y="2994252"/>
            <a:ext cx="3468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945,882</a:t>
            </a:r>
            <a:endParaRPr lang="pt-PT" sz="4000" b="1" dirty="0"/>
          </a:p>
        </p:txBody>
      </p:sp>
      <p:grpSp>
        <p:nvGrpSpPr>
          <p:cNvPr id="17" name="Group 45">
            <a:extLst>
              <a:ext uri="{FF2B5EF4-FFF2-40B4-BE49-F238E27FC236}">
                <a16:creationId xmlns:a16="http://schemas.microsoft.com/office/drawing/2014/main" id="{F1CC5B06-4A5D-44CE-9679-BAF7E42E0D50}"/>
              </a:ext>
            </a:extLst>
          </p:cNvPr>
          <p:cNvGrpSpPr/>
          <p:nvPr/>
        </p:nvGrpSpPr>
        <p:grpSpPr>
          <a:xfrm>
            <a:off x="4490782" y="1853050"/>
            <a:ext cx="3525432" cy="785848"/>
            <a:chOff x="833717" y="983553"/>
            <a:chExt cx="2608730" cy="1062962"/>
          </a:xfrm>
          <a:solidFill>
            <a:schemeClr val="accent4">
              <a:lumMod val="75000"/>
            </a:schemeClr>
          </a:solidFill>
        </p:grpSpPr>
        <p:sp>
          <p:nvSpPr>
            <p:cNvPr id="18" name="Rectangle 46">
              <a:extLst>
                <a:ext uri="{FF2B5EF4-FFF2-40B4-BE49-F238E27FC236}">
                  <a16:creationId xmlns:a16="http://schemas.microsoft.com/office/drawing/2014/main" id="{C137FCC4-54E2-4AD4-8637-91489990C320}"/>
                </a:ext>
              </a:extLst>
            </p:cNvPr>
            <p:cNvSpPr/>
            <p:nvPr/>
          </p:nvSpPr>
          <p:spPr>
            <a:xfrm>
              <a:off x="833718" y="983553"/>
              <a:ext cx="2608729" cy="106296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47">
              <a:extLst>
                <a:ext uri="{FF2B5EF4-FFF2-40B4-BE49-F238E27FC236}">
                  <a16:creationId xmlns:a16="http://schemas.microsoft.com/office/drawing/2014/main" id="{876CAA07-5277-4C4B-BEF6-17D7F05FB822}"/>
                </a:ext>
              </a:extLst>
            </p:cNvPr>
            <p:cNvSpPr txBox="1"/>
            <p:nvPr/>
          </p:nvSpPr>
          <p:spPr>
            <a:xfrm>
              <a:off x="833717" y="1060497"/>
              <a:ext cx="2608729" cy="6507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Bebas Neue" panose="020B0606020202050201" pitchFamily="34" charset="0"/>
                </a:rPr>
                <a:t>ÓBITOS</a:t>
              </a:r>
            </a:p>
          </p:txBody>
        </p:sp>
      </p:grpSp>
      <p:sp>
        <p:nvSpPr>
          <p:cNvPr id="20" name="Rectangle 7">
            <a:extLst>
              <a:ext uri="{FF2B5EF4-FFF2-40B4-BE49-F238E27FC236}">
                <a16:creationId xmlns:a16="http://schemas.microsoft.com/office/drawing/2014/main" id="{37D8E77C-DD9C-4CDB-82FB-057134369870}"/>
              </a:ext>
            </a:extLst>
          </p:cNvPr>
          <p:cNvSpPr/>
          <p:nvPr/>
        </p:nvSpPr>
        <p:spPr>
          <a:xfrm>
            <a:off x="4630359" y="2276759"/>
            <a:ext cx="3285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dirty="0">
                <a:solidFill>
                  <a:schemeClr val="bg1"/>
                </a:solidFill>
              </a:rPr>
              <a:t>Cumulativo</a:t>
            </a:r>
          </a:p>
        </p:txBody>
      </p:sp>
      <p:sp>
        <p:nvSpPr>
          <p:cNvPr id="21" name="Retângulo 55">
            <a:extLst>
              <a:ext uri="{FF2B5EF4-FFF2-40B4-BE49-F238E27FC236}">
                <a16:creationId xmlns:a16="http://schemas.microsoft.com/office/drawing/2014/main" id="{CB6003D2-BC73-4F37-A1B7-E4A502227988}"/>
              </a:ext>
            </a:extLst>
          </p:cNvPr>
          <p:cNvSpPr/>
          <p:nvPr/>
        </p:nvSpPr>
        <p:spPr>
          <a:xfrm>
            <a:off x="4982193" y="5081200"/>
            <a:ext cx="2701154" cy="1028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3600" b="1" kern="0" dirty="0">
              <a:solidFill>
                <a:prstClr val="black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81A5F2-934B-448D-9690-ED7EE37BC819}"/>
              </a:ext>
            </a:extLst>
          </p:cNvPr>
          <p:cNvSpPr/>
          <p:nvPr/>
        </p:nvSpPr>
        <p:spPr>
          <a:xfrm>
            <a:off x="9452846" y="2243419"/>
            <a:ext cx="1752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dirty="0">
                <a:solidFill>
                  <a:schemeClr val="bg1"/>
                </a:solidFill>
              </a:rPr>
              <a:t>Cumulativo</a:t>
            </a:r>
          </a:p>
        </p:txBody>
      </p:sp>
      <p:pic>
        <p:nvPicPr>
          <p:cNvPr id="23" name="Picture 2" descr="africa-map – Voice4Thought | V4T">
            <a:extLst>
              <a:ext uri="{FF2B5EF4-FFF2-40B4-BE49-F238E27FC236}">
                <a16:creationId xmlns:a16="http://schemas.microsoft.com/office/drawing/2014/main" id="{DEAE31F4-8EA6-4934-AA45-93C10CC30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719" y="3972098"/>
            <a:ext cx="2174062" cy="219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CA6A509C-9967-4F80-912D-5EEB5E4EF8F0}"/>
              </a:ext>
            </a:extLst>
          </p:cNvPr>
          <p:cNvGrpSpPr/>
          <p:nvPr/>
        </p:nvGrpSpPr>
        <p:grpSpPr>
          <a:xfrm>
            <a:off x="774520" y="1847529"/>
            <a:ext cx="11136764" cy="4454589"/>
            <a:chOff x="731795" y="1799106"/>
            <a:chExt cx="11136764" cy="4454589"/>
          </a:xfrm>
        </p:grpSpPr>
        <p:sp>
          <p:nvSpPr>
            <p:cNvPr id="28" name="Rectangle 43">
              <a:extLst>
                <a:ext uri="{FF2B5EF4-FFF2-40B4-BE49-F238E27FC236}">
                  <a16:creationId xmlns:a16="http://schemas.microsoft.com/office/drawing/2014/main" id="{2EDA1BC9-6911-4DE0-96ED-321983C767AF}"/>
                </a:ext>
              </a:extLst>
            </p:cNvPr>
            <p:cNvSpPr/>
            <p:nvPr/>
          </p:nvSpPr>
          <p:spPr>
            <a:xfrm>
              <a:off x="8325132" y="1799106"/>
              <a:ext cx="3523576" cy="4324105"/>
            </a:xfrm>
            <a:prstGeom prst="rect">
              <a:avLst/>
            </a:prstGeom>
            <a:solidFill>
              <a:schemeClr val="bg2">
                <a:lumMod val="90000"/>
                <a:alpha val="57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txBody>
            <a:bodyPr wrap="square">
              <a:noAutofit/>
            </a:bodyPr>
            <a:lstStyle/>
            <a:p>
              <a:pPr algn="ctr"/>
              <a:endParaRPr lang="en-US" sz="1400" kern="0" dirty="0">
                <a:solidFill>
                  <a:prstClr val="black"/>
                </a:solidFill>
              </a:endParaRPr>
            </a:p>
          </p:txBody>
        </p:sp>
        <p:grpSp>
          <p:nvGrpSpPr>
            <p:cNvPr id="29" name="Group 45">
              <a:extLst>
                <a:ext uri="{FF2B5EF4-FFF2-40B4-BE49-F238E27FC236}">
                  <a16:creationId xmlns:a16="http://schemas.microsoft.com/office/drawing/2014/main" id="{3903BB4A-D6B6-4742-9CFE-369487129EE8}"/>
                </a:ext>
              </a:extLst>
            </p:cNvPr>
            <p:cNvGrpSpPr/>
            <p:nvPr/>
          </p:nvGrpSpPr>
          <p:grpSpPr>
            <a:xfrm>
              <a:off x="8330969" y="1813174"/>
              <a:ext cx="3537590" cy="736856"/>
              <a:chOff x="844090" y="934141"/>
              <a:chExt cx="2608730" cy="878774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38" name="Rectangle 46">
                <a:extLst>
                  <a:ext uri="{FF2B5EF4-FFF2-40B4-BE49-F238E27FC236}">
                    <a16:creationId xmlns:a16="http://schemas.microsoft.com/office/drawing/2014/main" id="{BF449F39-6CFD-4D27-96E6-0FB373A3D3C0}"/>
                  </a:ext>
                </a:extLst>
              </p:cNvPr>
              <p:cNvSpPr/>
              <p:nvPr/>
            </p:nvSpPr>
            <p:spPr>
              <a:xfrm>
                <a:off x="844090" y="934141"/>
                <a:ext cx="2608729" cy="878774"/>
              </a:xfrm>
              <a:prstGeom prst="rect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TextBox 47">
                <a:extLst>
                  <a:ext uri="{FF2B5EF4-FFF2-40B4-BE49-F238E27FC236}">
                    <a16:creationId xmlns:a16="http://schemas.microsoft.com/office/drawing/2014/main" id="{B53AFADD-607A-43C0-9453-5684BFACE116}"/>
                  </a:ext>
                </a:extLst>
              </p:cNvPr>
              <p:cNvSpPr txBox="1"/>
              <p:nvPr/>
            </p:nvSpPr>
            <p:spPr>
              <a:xfrm>
                <a:off x="844091" y="1110830"/>
                <a:ext cx="2608729" cy="52314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Bebas Neue" panose="020B0606020202050201" pitchFamily="34" charset="0"/>
                  </a:rPr>
                  <a:t>CASOS RECUPERADOS</a:t>
                </a:r>
              </a:p>
            </p:txBody>
          </p:sp>
        </p:grpSp>
        <p:sp>
          <p:nvSpPr>
            <p:cNvPr id="30" name="Retângulo 65">
              <a:extLst>
                <a:ext uri="{FF2B5EF4-FFF2-40B4-BE49-F238E27FC236}">
                  <a16:creationId xmlns:a16="http://schemas.microsoft.com/office/drawing/2014/main" id="{9FE6F734-AEDD-4031-A9D4-0279ECC3D5DF}"/>
                </a:ext>
              </a:extLst>
            </p:cNvPr>
            <p:cNvSpPr/>
            <p:nvPr/>
          </p:nvSpPr>
          <p:spPr>
            <a:xfrm>
              <a:off x="8633099" y="3974586"/>
              <a:ext cx="2933329" cy="10252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solidFill>
                    <a:schemeClr val="tx1"/>
                  </a:solidFill>
                </a:rPr>
                <a:t>603,687</a:t>
              </a:r>
              <a:endParaRPr lang="pt-PT" sz="3600" b="1" kern="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">
              <a:extLst>
                <a:ext uri="{FF2B5EF4-FFF2-40B4-BE49-F238E27FC236}">
                  <a16:creationId xmlns:a16="http://schemas.microsoft.com/office/drawing/2014/main" id="{7717747F-7FCB-4C62-BC31-DD2936264F21}"/>
                </a:ext>
              </a:extLst>
            </p:cNvPr>
            <p:cNvSpPr/>
            <p:nvPr/>
          </p:nvSpPr>
          <p:spPr>
            <a:xfrm>
              <a:off x="868955" y="1841136"/>
              <a:ext cx="3402640" cy="43281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8">
              <a:extLst>
                <a:ext uri="{FF2B5EF4-FFF2-40B4-BE49-F238E27FC236}">
                  <a16:creationId xmlns:a16="http://schemas.microsoft.com/office/drawing/2014/main" id="{41912DB8-0444-438A-B50A-A82E4ACD658F}"/>
                </a:ext>
              </a:extLst>
            </p:cNvPr>
            <p:cNvSpPr txBox="1"/>
            <p:nvPr/>
          </p:nvSpPr>
          <p:spPr>
            <a:xfrm>
              <a:off x="731795" y="3079257"/>
              <a:ext cx="346846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/>
                <a:t>945,882</a:t>
              </a:r>
              <a:endParaRPr lang="pt-PT" sz="4000" b="1" dirty="0"/>
            </a:p>
          </p:txBody>
        </p:sp>
        <p:pic>
          <p:nvPicPr>
            <p:cNvPr id="34" name="Picture 2" descr="africa-map – Voice4Thought | V4T">
              <a:extLst>
                <a:ext uri="{FF2B5EF4-FFF2-40B4-BE49-F238E27FC236}">
                  <a16:creationId xmlns:a16="http://schemas.microsoft.com/office/drawing/2014/main" id="{463D1C6D-C110-4E2E-AD19-AF98F276EB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207" y="4057103"/>
              <a:ext cx="2174062" cy="2196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5" name="Group 45">
              <a:extLst>
                <a:ext uri="{FF2B5EF4-FFF2-40B4-BE49-F238E27FC236}">
                  <a16:creationId xmlns:a16="http://schemas.microsoft.com/office/drawing/2014/main" id="{368D95DF-BD50-4DA5-98CD-A4A06A16DFC9}"/>
                </a:ext>
              </a:extLst>
            </p:cNvPr>
            <p:cNvGrpSpPr/>
            <p:nvPr/>
          </p:nvGrpSpPr>
          <p:grpSpPr>
            <a:xfrm>
              <a:off x="875990" y="1852582"/>
              <a:ext cx="3428412" cy="886375"/>
              <a:chOff x="834122" y="899198"/>
              <a:chExt cx="2628489" cy="1062962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36" name="Rectangle 46">
                <a:extLst>
                  <a:ext uri="{FF2B5EF4-FFF2-40B4-BE49-F238E27FC236}">
                    <a16:creationId xmlns:a16="http://schemas.microsoft.com/office/drawing/2014/main" id="{61941653-9D0E-4D52-B293-C602BC78163E}"/>
                  </a:ext>
                </a:extLst>
              </p:cNvPr>
              <p:cNvSpPr/>
              <p:nvPr/>
            </p:nvSpPr>
            <p:spPr>
              <a:xfrm>
                <a:off x="834122" y="899198"/>
                <a:ext cx="2608729" cy="1062962"/>
              </a:xfrm>
              <a:prstGeom prst="rect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TextBox 47">
                <a:extLst>
                  <a:ext uri="{FF2B5EF4-FFF2-40B4-BE49-F238E27FC236}">
                    <a16:creationId xmlns:a16="http://schemas.microsoft.com/office/drawing/2014/main" id="{0893B2D7-A5E1-4BF1-B7C2-2A3947EA7A65}"/>
                  </a:ext>
                </a:extLst>
              </p:cNvPr>
              <p:cNvSpPr txBox="1"/>
              <p:nvPr/>
            </p:nvSpPr>
            <p:spPr>
              <a:xfrm>
                <a:off x="853882" y="1138344"/>
                <a:ext cx="2608729" cy="5536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Bebas Neue" panose="020B0606020202050201" pitchFamily="34" charset="0"/>
                  </a:rPr>
                  <a:t>CASOS CUMULATIVO</a:t>
                </a:r>
              </a:p>
            </p:txBody>
          </p:sp>
        </p:grpSp>
      </p:grpSp>
      <p:sp>
        <p:nvSpPr>
          <p:cNvPr id="40" name="Retângulo 55">
            <a:extLst>
              <a:ext uri="{FF2B5EF4-FFF2-40B4-BE49-F238E27FC236}">
                <a16:creationId xmlns:a16="http://schemas.microsoft.com/office/drawing/2014/main" id="{513C4A07-9DC8-419A-A84F-C26A710F7753}"/>
              </a:ext>
            </a:extLst>
          </p:cNvPr>
          <p:cNvSpPr/>
          <p:nvPr/>
        </p:nvSpPr>
        <p:spPr>
          <a:xfrm>
            <a:off x="4807415" y="3944951"/>
            <a:ext cx="2701154" cy="1028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19,983</a:t>
            </a:r>
            <a:endParaRPr lang="pt-PT" sz="36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084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88A0E-6212-44E6-B364-F535FF8A4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2533989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PONTO DE SITUAÇÃO NACIONAL</a:t>
            </a:r>
          </a:p>
        </p:txBody>
      </p:sp>
    </p:spTree>
    <p:extLst>
      <p:ext uri="{BB962C8B-B14F-4D97-AF65-F5344CB8AC3E}">
        <p14:creationId xmlns:p14="http://schemas.microsoft.com/office/powerpoint/2010/main" val="3101932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BB96A-2D97-423E-85F0-72EEE4059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2" y="129585"/>
            <a:ext cx="11516753" cy="774358"/>
          </a:xfrm>
        </p:spPr>
        <p:txBody>
          <a:bodyPr>
            <a:noAutofit/>
          </a:bodyPr>
          <a:lstStyle/>
          <a:p>
            <a:pPr algn="ctr"/>
            <a:r>
              <a:rPr lang="en-US" sz="3200" dirty="0" err="1"/>
              <a:t>Cumulativo</a:t>
            </a:r>
            <a:r>
              <a:rPr lang="en-US" sz="3200" dirty="0"/>
              <a:t> de </a:t>
            </a:r>
            <a:r>
              <a:rPr lang="en-US" sz="3200" dirty="0" err="1"/>
              <a:t>amostras</a:t>
            </a:r>
            <a:r>
              <a:rPr lang="en-US" sz="3200" dirty="0"/>
              <a:t> e </a:t>
            </a:r>
            <a:r>
              <a:rPr lang="en-US" sz="3200" dirty="0" err="1"/>
              <a:t>casos</a:t>
            </a:r>
            <a:r>
              <a:rPr lang="en-US" sz="3200" dirty="0"/>
              <a:t> por </a:t>
            </a:r>
            <a:r>
              <a:rPr lang="en-US" sz="3200" dirty="0" err="1"/>
              <a:t>semanas</a:t>
            </a:r>
            <a:r>
              <a:rPr lang="en-US" sz="3200" dirty="0"/>
              <a:t> </a:t>
            </a:r>
            <a:r>
              <a:rPr lang="en-US" sz="3200" dirty="0" err="1"/>
              <a:t>epidemiológicas</a:t>
            </a:r>
            <a:endParaRPr lang="en-US" sz="32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00E22F3-B469-4BED-874B-25B5B60288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496346"/>
              </p:ext>
            </p:extLst>
          </p:nvPr>
        </p:nvGraphicFramePr>
        <p:xfrm>
          <a:off x="337624" y="998807"/>
          <a:ext cx="11516752" cy="5634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4786343-037E-4A82-AE22-928A1BFC7C60}"/>
              </a:ext>
            </a:extLst>
          </p:cNvPr>
          <p:cNvSpPr txBox="1"/>
          <p:nvPr/>
        </p:nvSpPr>
        <p:spPr>
          <a:xfrm>
            <a:off x="2351315" y="1490917"/>
            <a:ext cx="88537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10,249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B3109B-114A-4F62-B8BC-4100518EACEE}"/>
              </a:ext>
            </a:extLst>
          </p:cNvPr>
          <p:cNvSpPr txBox="1"/>
          <p:nvPr/>
        </p:nvSpPr>
        <p:spPr>
          <a:xfrm>
            <a:off x="4521201" y="1490917"/>
            <a:ext cx="88537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2,059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D4D4A-34CA-4053-919F-BD141A388B6C}"/>
              </a:ext>
            </a:extLst>
          </p:cNvPr>
          <p:cNvSpPr txBox="1"/>
          <p:nvPr/>
        </p:nvSpPr>
        <p:spPr>
          <a:xfrm>
            <a:off x="6342743" y="1490917"/>
            <a:ext cx="88537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1,007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C80EF9-5E78-43F3-B13D-3FE4120263FC}"/>
              </a:ext>
            </a:extLst>
          </p:cNvPr>
          <p:cNvSpPr txBox="1"/>
          <p:nvPr/>
        </p:nvSpPr>
        <p:spPr>
          <a:xfrm>
            <a:off x="8069943" y="1497357"/>
            <a:ext cx="88537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BF9C58-D01D-482C-A1C9-F1D8BC58FF96}"/>
              </a:ext>
            </a:extLst>
          </p:cNvPr>
          <p:cNvSpPr txBox="1"/>
          <p:nvPr/>
        </p:nvSpPr>
        <p:spPr>
          <a:xfrm>
            <a:off x="9673771" y="1490917"/>
            <a:ext cx="88537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1,023</a:t>
            </a:r>
          </a:p>
        </p:txBody>
      </p:sp>
    </p:spTree>
    <p:extLst>
      <p:ext uri="{BB962C8B-B14F-4D97-AF65-F5344CB8AC3E}">
        <p14:creationId xmlns:p14="http://schemas.microsoft.com/office/powerpoint/2010/main" val="149880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31995-86E8-4C7B-88A6-31564E666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206103"/>
            <a:ext cx="11321142" cy="708297"/>
          </a:xfrm>
        </p:spPr>
        <p:txBody>
          <a:bodyPr>
            <a:normAutofit/>
          </a:bodyPr>
          <a:lstStyle/>
          <a:p>
            <a:r>
              <a:rPr lang="en-US" sz="3600" b="1" dirty="0"/>
              <a:t>TESTADOS CUMULATIVO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C6CB4-F0E3-4E27-B8D6-39390AFEB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5" y="1088571"/>
            <a:ext cx="11611429" cy="5302069"/>
          </a:xfrm>
        </p:spPr>
        <p:txBody>
          <a:bodyPr anchor="t">
            <a:normAutofit fontScale="850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Até ao dia 08 de Agosto de 2020, na Guiné-Bissau foram registadas cumulativamente: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10</a:t>
            </a:r>
            <a:r>
              <a:rPr lang="pt-PT" dirty="0"/>
              <a:t>,249 </a:t>
            </a:r>
            <a:r>
              <a:rPr lang="pt-BR" dirty="0"/>
              <a:t>amostras testadas das quais;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2,059 foram positivos para COVID-19;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1007 pacientes totalmente recuperados;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29 Óbitos;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1023 casos activos.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Nas últimas 48 horas foram testadas:</a:t>
            </a: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48 casos suspeitos contra 148 do dia anterior;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05 novos casos positivos, contra 07 do dia anterior.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17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31995-86E8-4C7B-88A6-31564E666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9" y="336731"/>
            <a:ext cx="11698512" cy="780869"/>
          </a:xfrm>
        </p:spPr>
        <p:txBody>
          <a:bodyPr>
            <a:normAutofit/>
          </a:bodyPr>
          <a:lstStyle/>
          <a:p>
            <a:r>
              <a:rPr lang="en-US" sz="4000" b="1" dirty="0"/>
              <a:t>PERFIL DA TRANSMISSÃO DOS CASOS CONFIRMADOS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C6CB4-F0E3-4E27-B8D6-39390AFEB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9" y="1277258"/>
            <a:ext cx="11800114" cy="4005942"/>
          </a:xfrm>
        </p:spPr>
        <p:txBody>
          <a:bodyPr anchor="t"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/>
              <a:t>Assim</a:t>
            </a:r>
            <a:r>
              <a:rPr lang="pt-PT" dirty="0"/>
              <a:t>, o nosso País conta cumulativamente com:</a:t>
            </a:r>
          </a:p>
          <a:p>
            <a:pPr>
              <a:lnSpc>
                <a:spcPct val="200000"/>
              </a:lnSpc>
            </a:pPr>
            <a:r>
              <a:rPr lang="pt-PT" dirty="0"/>
              <a:t>2,059 casos positivos dos quais:</a:t>
            </a:r>
          </a:p>
          <a:p>
            <a:pPr>
              <a:lnSpc>
                <a:spcPct val="200000"/>
              </a:lnSpc>
            </a:pPr>
            <a:r>
              <a:rPr lang="pt-PT" dirty="0"/>
              <a:t>2,054 são de transmissão local;</a:t>
            </a:r>
          </a:p>
          <a:p>
            <a:pPr>
              <a:lnSpc>
                <a:spcPct val="200000"/>
              </a:lnSpc>
            </a:pPr>
            <a:r>
              <a:rPr lang="pt-PT" dirty="0"/>
              <a:t>05 casos importados. </a:t>
            </a: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58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B76F2-F0E1-4D67-A141-E1E7EB7DA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263526"/>
            <a:ext cx="11364685" cy="781504"/>
          </a:xfrm>
        </p:spPr>
        <p:txBody>
          <a:bodyPr>
            <a:noAutofit/>
          </a:bodyPr>
          <a:lstStyle/>
          <a:p>
            <a:r>
              <a:rPr lang="en-US" sz="3600" dirty="0" err="1"/>
              <a:t>Tendência</a:t>
            </a:r>
            <a:r>
              <a:rPr lang="en-US" sz="3600" dirty="0"/>
              <a:t> </a:t>
            </a:r>
            <a:r>
              <a:rPr lang="en-US" sz="3600" dirty="0" err="1"/>
              <a:t>semanal</a:t>
            </a:r>
            <a:r>
              <a:rPr lang="en-US" sz="3600" dirty="0"/>
              <a:t> de </a:t>
            </a:r>
            <a:r>
              <a:rPr lang="en-US" sz="3600" dirty="0" err="1"/>
              <a:t>amostras</a:t>
            </a:r>
            <a:r>
              <a:rPr lang="en-US" sz="3600" dirty="0"/>
              <a:t> </a:t>
            </a:r>
            <a:r>
              <a:rPr lang="en-US" sz="3600" dirty="0" err="1"/>
              <a:t>testadas</a:t>
            </a:r>
            <a:r>
              <a:rPr lang="en-US" sz="3600" dirty="0"/>
              <a:t> e </a:t>
            </a:r>
            <a:r>
              <a:rPr lang="en-US" sz="3600" dirty="0" err="1"/>
              <a:t>casos</a:t>
            </a:r>
            <a:r>
              <a:rPr lang="en-US" sz="3600" dirty="0"/>
              <a:t> </a:t>
            </a:r>
            <a:r>
              <a:rPr lang="en-US" sz="3600" dirty="0" err="1"/>
              <a:t>positivos</a:t>
            </a:r>
            <a:endParaRPr lang="en-US" sz="36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4EDAFE6-FAA7-4856-BE86-C295F0C274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898173"/>
              </p:ext>
            </p:extLst>
          </p:nvPr>
        </p:nvGraphicFramePr>
        <p:xfrm>
          <a:off x="413657" y="1185036"/>
          <a:ext cx="11364685" cy="517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91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482</Words>
  <Application>Microsoft Office PowerPoint</Application>
  <PresentationFormat>Widescreen</PresentationFormat>
  <Paragraphs>230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Bebas Neue</vt:lpstr>
      <vt:lpstr>Calibri</vt:lpstr>
      <vt:lpstr>Calibri Light</vt:lpstr>
      <vt:lpstr>Office Theme</vt:lpstr>
      <vt:lpstr>SUMÁRIO EPIDEMIOLÓGICO DA COVID-19  RESUMO SEMANAL</vt:lpstr>
      <vt:lpstr>Índice</vt:lpstr>
      <vt:lpstr>PowerPoint Presentation</vt:lpstr>
      <vt:lpstr>PowerPoint Presentation</vt:lpstr>
      <vt:lpstr>PONTO DE SITUAÇÃO NACIONAL</vt:lpstr>
      <vt:lpstr>Cumulativo de amostras e casos por semanas epidemiológicas</vt:lpstr>
      <vt:lpstr>TESTADOS CUMULATIVO</vt:lpstr>
      <vt:lpstr>PERFIL DA TRANSMISSÃO DOS CASOS CONFIRMADOS </vt:lpstr>
      <vt:lpstr>Tendência semanal de amostras testadas e casos positivos</vt:lpstr>
      <vt:lpstr>Distribuição de casos por regiões</vt:lpstr>
      <vt:lpstr>PowerPoint Presentation</vt:lpstr>
      <vt:lpstr>PowerPoint Presentation</vt:lpstr>
      <vt:lpstr>CASOS POSITIVOS POR IDADE E SEXO</vt:lpstr>
      <vt:lpstr>Distribuição de casos internados e óbitos por região</vt:lpstr>
      <vt:lpstr>PERFIL DOS CASOS INTERNADOS</vt:lpstr>
      <vt:lpstr>PERFIL DE ÓBITOS POR COVID-19</vt:lpstr>
      <vt:lpstr>OBRIGADO PELA ATENÇÃO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SUMÁRIO EPIDEMIOLÓGICO DA COVID-19  RESUMO SEMANAL</dc:title>
  <dc:creator>MUIANGA, Cláudio</dc:creator>
  <cp:lastModifiedBy>MUIANGA, Cláudio</cp:lastModifiedBy>
  <cp:revision>3</cp:revision>
  <dcterms:created xsi:type="dcterms:W3CDTF">2020-08-08T22:58:23Z</dcterms:created>
  <dcterms:modified xsi:type="dcterms:W3CDTF">2020-08-08T23:27:33Z</dcterms:modified>
</cp:coreProperties>
</file>