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13.xml" ContentType="application/vnd.openxmlformats-officedocument.themeOverride+xml"/>
  <Override PartName="/ppt/charts/chart16.xml" ContentType="application/vnd.openxmlformats-officedocument.drawingml.chart+xml"/>
  <Override PartName="/ppt/theme/themeOverride14.xml" ContentType="application/vnd.openxmlformats-officedocument.themeOverride+xml"/>
  <Override PartName="/ppt/charts/chart17.xml" ContentType="application/vnd.openxmlformats-officedocument.drawingml.chart+xml"/>
  <Override PartName="/ppt/theme/themeOverride15.xml" ContentType="application/vnd.openxmlformats-officedocument.themeOverride+xml"/>
  <Override PartName="/ppt/charts/chart18.xml" ContentType="application/vnd.openxmlformats-officedocument.drawingml.chart+xml"/>
  <Override PartName="/ppt/theme/themeOverride16.xml" ContentType="application/vnd.openxmlformats-officedocument.themeOverride+xml"/>
  <Override PartName="/ppt/charts/chart19.xml" ContentType="application/vnd.openxmlformats-officedocument.drawingml.chart+xml"/>
  <Override PartName="/ppt/theme/themeOverride17.xml" ContentType="application/vnd.openxmlformats-officedocument.themeOverride+xml"/>
  <Override PartName="/ppt/charts/chart20.xml" ContentType="application/vnd.openxmlformats-officedocument.drawingml.chart+xml"/>
  <Override PartName="/ppt/theme/themeOverride18.xml" ContentType="application/vnd.openxmlformats-officedocument.themeOverride+xml"/>
  <Override PartName="/ppt/charts/chart21.xml" ContentType="application/vnd.openxmlformats-officedocument.drawingml.chart+xml"/>
  <Override PartName="/ppt/theme/themeOverride19.xml" ContentType="application/vnd.openxmlformats-officedocument.themeOverride+xml"/>
  <Override PartName="/ppt/charts/chart22.xml" ContentType="application/vnd.openxmlformats-officedocument.drawingml.chart+xml"/>
  <Override PartName="/ppt/theme/themeOverride20.xml" ContentType="application/vnd.openxmlformats-officedocument.themeOverride+xml"/>
  <Override PartName="/ppt/charts/chart23.xml" ContentType="application/vnd.openxmlformats-officedocument.drawingml.chart+xml"/>
  <Override PartName="/ppt/theme/themeOverride21.xml" ContentType="application/vnd.openxmlformats-officedocument.themeOverride+xml"/>
  <Override PartName="/ppt/charts/chart24.xml" ContentType="application/vnd.openxmlformats-officedocument.drawingml.chart+xml"/>
  <Override PartName="/ppt/theme/themeOverride22.xml" ContentType="application/vnd.openxmlformats-officedocument.themeOverride+xml"/>
  <Override PartName="/ppt/charts/chart25.xml" ContentType="application/vnd.openxmlformats-officedocument.drawingml.chart+xml"/>
  <Override PartName="/ppt/theme/themeOverride23.xml" ContentType="application/vnd.openxmlformats-officedocument.themeOverride+xml"/>
  <Override PartName="/ppt/charts/chart26.xml" ContentType="application/vnd.openxmlformats-officedocument.drawingml.chart+xml"/>
  <Override PartName="/ppt/theme/themeOverride24.xml" ContentType="application/vnd.openxmlformats-officedocument.themeOverride+xml"/>
  <Override PartName="/ppt/charts/chart27.xml" ContentType="application/vnd.openxmlformats-officedocument.drawingml.chart+xml"/>
  <Override PartName="/ppt/theme/themeOverride25.xml" ContentType="application/vnd.openxmlformats-officedocument.themeOverride+xml"/>
  <Override PartName="/ppt/charts/chart28.xml" ContentType="application/vnd.openxmlformats-officedocument.drawingml.chart+xml"/>
  <Override PartName="/ppt/theme/themeOverride26.xml" ContentType="application/vnd.openxmlformats-officedocument.themeOverride+xml"/>
  <Override PartName="/ppt/charts/chart29.xml" ContentType="application/vnd.openxmlformats-officedocument.drawingml.chart+xml"/>
  <Override PartName="/ppt/theme/themeOverride27.xml" ContentType="application/vnd.openxmlformats-officedocument.themeOverride+xml"/>
  <Override PartName="/ppt/charts/chart30.xml" ContentType="application/vnd.openxmlformats-officedocument.drawingml.chart+xml"/>
  <Override PartName="/ppt/theme/themeOverride28.xml" ContentType="application/vnd.openxmlformats-officedocument.themeOverride+xml"/>
  <Override PartName="/ppt/drawings/drawing1.xml" ContentType="application/vnd.openxmlformats-officedocument.drawingml.chartshapes+xml"/>
  <Override PartName="/ppt/charts/chart31.xml" ContentType="application/vnd.openxmlformats-officedocument.drawingml.chart+xml"/>
  <Override PartName="/ppt/theme/themeOverride29.xml" ContentType="application/vnd.openxmlformats-officedocument.themeOverride+xml"/>
  <Override PartName="/ppt/charts/chart32.xml" ContentType="application/vnd.openxmlformats-officedocument.drawingml.chart+xml"/>
  <Override PartName="/ppt/theme/themeOverride30.xml" ContentType="application/vnd.openxmlformats-officedocument.themeOverride+xml"/>
  <Override PartName="/ppt/charts/chart3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1.xml" ContentType="application/vnd.openxmlformats-officedocument.themeOverride+xml"/>
  <Override PartName="/ppt/drawings/drawing2.xml" ContentType="application/vnd.openxmlformats-officedocument.drawingml.chartshapes+xml"/>
  <Override PartName="/ppt/charts/chart3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2.xml" ContentType="application/vnd.openxmlformats-officedocument.themeOverride+xml"/>
  <Override PartName="/ppt/drawings/drawing3.xml" ContentType="application/vnd.openxmlformats-officedocument.drawingml.chartshapes+xml"/>
  <Override PartName="/ppt/charts/chart3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3.xml" ContentType="application/vnd.openxmlformats-officedocument.themeOverride+xml"/>
  <Override PartName="/ppt/drawings/drawing4.xml" ContentType="application/vnd.openxmlformats-officedocument.drawingml.chartshapes+xml"/>
  <Override PartName="/ppt/charts/chart3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4.xml" ContentType="application/vnd.openxmlformats-officedocument.themeOverride+xml"/>
  <Override PartName="/ppt/drawings/drawing5.xml" ContentType="application/vnd.openxmlformats-officedocument.drawingml.chartshapes+xml"/>
  <Override PartName="/ppt/charts/chart3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5.xml" ContentType="application/vnd.openxmlformats-officedocument.themeOverride+xml"/>
  <Override PartName="/ppt/drawings/drawing6.xml" ContentType="application/vnd.openxmlformats-officedocument.drawingml.chartshapes+xml"/>
  <Override PartName="/ppt/charts/chart38.xml" ContentType="application/vnd.openxmlformats-officedocument.drawingml.chart+xml"/>
  <Override PartName="/ppt/theme/themeOverride36.xml" ContentType="application/vnd.openxmlformats-officedocument.themeOverride+xml"/>
  <Override PartName="/ppt/charts/chart39.xml" ContentType="application/vnd.openxmlformats-officedocument.drawingml.chart+xml"/>
  <Override PartName="/ppt/theme/themeOverride37.xml" ContentType="application/vnd.openxmlformats-officedocument.themeOverride+xml"/>
  <Override PartName="/ppt/charts/chart40.xml" ContentType="application/vnd.openxmlformats-officedocument.drawingml.chart+xml"/>
  <Override PartName="/ppt/theme/themeOverride3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30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307" r:id="rId33"/>
    <p:sldId id="286" r:id="rId34"/>
    <p:sldId id="291" r:id="rId35"/>
    <p:sldId id="298" r:id="rId36"/>
    <p:sldId id="299" r:id="rId37"/>
    <p:sldId id="300" r:id="rId38"/>
    <p:sldId id="301" r:id="rId39"/>
    <p:sldId id="302" r:id="rId40"/>
    <p:sldId id="292" r:id="rId41"/>
    <p:sldId id="293" r:id="rId42"/>
    <p:sldId id="303" r:id="rId43"/>
    <p:sldId id="304" r:id="rId44"/>
    <p:sldId id="294" r:id="rId45"/>
    <p:sldId id="256" r:id="rId46"/>
    <p:sldId id="287" r:id="rId47"/>
  </p:sldIdLst>
  <p:sldSz cx="12192000" cy="6858000"/>
  <p:notesSz cx="9928225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STOP%20GUINNEE%20BISSAU\STOP%2053%20GUINEE%20BISSAU\DATA%20BASE\Bilan%20ODK\Bilan%20ODK%20S1%202019%20-%20Novembre\MASQUE_ANALYSE%20de%20PROGRES_ODK%20_NATIONAL\MASQUE_ANALYSE_PROGRES_ODK_NATIONAL_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F:\STOP%20GUINNEE%20BISSAU\STOP%2053%20GUINEE%20BISSAU\DATA%20BASE\Bilan%20ODK\Bilan%20ODK%20S1%202019%20-%20Novembre\MASQUE_ANALYSE%20de%20PROGRES_ODK%20_NATIONAL\MASQUE_ANALYSE_PROGRES_ODK_NATIONAL_.xlsx" TargetMode="External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STOP%20GUINNEE%20BISSAU\STOP%2053%20GUINEE%20BISSAU\DATA%20BASE\Bilan%20ODK\Bilan%20ODK%20S1%202019%20-%20Novembre\MASQUE_ANALYSE%20de%20PROGRES_ODK%20_NATIONAL\MASQUE_ANALYSE_PROGRES_ODK_NATIONAL_.xlsx" TargetMode="External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STOP%20GUINNEE%20BISSAU\STOP%2053%20GUINEE%20BISSAU\DATA%20BASE\Bilan%20ODK\Bilan%20ODK%20S1%202019%20-%20Novembre\MASQUE_ANALYSE%20de%20PROGRES_ODK%20_NATIONAL\MASQUE_ANALYSE_PROGRES_ODK_NATIONAL_.xlsx" TargetMode="External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F:\STOP%20GUINNEE%20BISSAU\STOP%2053%20GUINEE%20BISSAU\DATA%20BASE\Bilan%20ODK\Bilan%20ODK%20S1%202019%20-%20Novembre\MASQUE_ANALYSE%20de%20PROGRES_ODK%20_NATIONAL\MASQUE_ANALYSE_PROGRES_ODK_NATIONAL_.xlsx" TargetMode="External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OP%20GUINNEE%20BISSAU\STOP%2053%20GUINEE%20BISSAU\DATA%20BASE\Bilan%20ODK\Bilan%20ODK%20S1%202019%20-%20Novembre\MASQUE_ANALYSE%20de%20PROGRES_ODK%20_NATIONAL\MASQUE_ANALYSE_PROGRES_ODK_NATIONAL_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F:\STOP%20GUINNEE%20BISSAU\STOP%2053%20GUINEE%20BISSAU\DATA%20BASE\Bilan%20ODK\Bilan%20ODK%20S1%202019%20-%20Novembre\MASQUE_ANALYSE%20de%20PROGRES_ODK%20_NATIONAL\MASQUE_ANALYSE_PROGRES_ODK_NATIONAL_.xlsx" TargetMode="External"/><Relationship Id="rId1" Type="http://schemas.openxmlformats.org/officeDocument/2006/relationships/themeOverride" Target="../theme/themeOverride1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F:\STOP%20GUINNEE%20BISSAU\STOP%2053%20GUINEE%20BISSAU\DATA%20BASE\Bilan%20ODK\Bilan%20ODK%20S1%202019%20-%20Novembre\MASQUE_ANALYSE%20de%20PROGRES_ODK%20_NATIONAL\MASQUE_ANALYSE_PROGRES_ODK_NATIONAL_.xlsx" TargetMode="External"/><Relationship Id="rId1" Type="http://schemas.openxmlformats.org/officeDocument/2006/relationships/themeOverride" Target="../theme/themeOverride1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F:\STOP%20GUINNEE%20BISSAU\STOP%2053%20GUINEE%20BISSAU\DATA%20BASE\Bilan%20ODK\Bilan%20ODK%20S1%202019%20-%20Novembre\MASQUE_ANALYSE%20de%20PROGRES_ODK%20_NATIONAL\MASQUE_ANALYSE_PROGRES_ODK_NATIONAL_.xlsx" TargetMode="External"/><Relationship Id="rId1" Type="http://schemas.openxmlformats.org/officeDocument/2006/relationships/themeOverride" Target="../theme/themeOverride15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F:\STOP%20GUINNEE%20BISSAU\STOP%2053%20GUINEE%20BISSAU\DATA%20BASE\Bilan%20ODK\Bilan%20ODK%20S1%202019%20-%20Novembre\MASQUE_ANALYSE%20de%20PROGRES_ODK%20_NATIONAL\MASQUE_ANALYSE_PROGRES_ODK_NATIONAL_.xlsx" TargetMode="External"/><Relationship Id="rId1" Type="http://schemas.openxmlformats.org/officeDocument/2006/relationships/themeOverride" Target="../theme/themeOverride16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F:\STOP%20GUINNEE%20BISSAU\STOP%2053%20GUINEE%20BISSAU\DATA%20BASE\Bilan%20ODK\Bilan%20ODK%20S1%202019%20-%20Novembre\MASQUE_ANALYSE%20de%20PROGRES_ODK%20_NATIONAL\MASQUE_ANALYSE_PROGRES_ODK_NATIONAL_.xlsx" TargetMode="External"/><Relationship Id="rId1" Type="http://schemas.openxmlformats.org/officeDocument/2006/relationships/themeOverride" Target="../theme/themeOverride1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STOP%20GUINNEE%20BISSAU\STOP%2053%20GUINEE%20BISSAU\DATA%20BASE\Bilan%20ODK\Bilan%20ODK%20S1%202019%20-%20Novembre\MASQUE_ANALYSE%20de%20PROGRES_ODK%20_NATIONAL\MASQUE_ANALYSE_PROGRES_ODK_NATIONAL_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F:\STOP%20GUINNEE%20BISSAU\STOP%2053%20GUINEE%20BISSAU\DATA%20BASE\Bilan%20ODK\Bilan%20ODK%20S1%202019%20-%20Novembre\MASQUE_ANALYSE%20de%20PROGRES_ODK%20_NATIONAL\MASQUE_ANALYSE_PROGRES_ODK_NATIONAL_.xlsx" TargetMode="External"/><Relationship Id="rId1" Type="http://schemas.openxmlformats.org/officeDocument/2006/relationships/themeOverride" Target="../theme/themeOverride18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STOP%20GUINNEE%20BISSAU\STOP%2053%20GUINEE%20BISSAU\DATA%20BASE\Bilan%20ODK\Bilan%20ODK%20S1%202019%20-%20Novembre\MASQUE_ANALYSE%20de%20PROGRES_ODK%20_NATIONAL\MASQUE_ANALYSE_PROGRES_ODK_NATIONAL_.xlsx" TargetMode="External"/><Relationship Id="rId1" Type="http://schemas.openxmlformats.org/officeDocument/2006/relationships/themeOverride" Target="../theme/themeOverride19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STOP%20GUINNEE%20BISSAU\STOP%2053%20GUINEE%20BISSAU\DATA%20BASE\Bilan%20ODK\Bilan%20ODK%20S1%202019%20-%20Novembre\MASQUE_ANALYSE%20de%20PROGRES_ODK%20_NATIONAL\MASQUE_ANALYSE_PROGRES_ODK_NATIONAL_.xlsx" TargetMode="External"/><Relationship Id="rId1" Type="http://schemas.openxmlformats.org/officeDocument/2006/relationships/themeOverride" Target="../theme/themeOverride20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F:\STOP%20GUINNEE%20BISSAU\STOP%2053%20GUINEE%20BISSAU\DATA%20BASE\Bilan%20ODK\Bilan%20ODK%20S1%202019%20-%20Novembre\MASQUE_ANALYSE%20de%20PROGRES_ODK%20_NATIONAL\MASQUE_ANALYSE_PROGRES_ODK_NATIONAL_.xlsx" TargetMode="External"/><Relationship Id="rId1" Type="http://schemas.openxmlformats.org/officeDocument/2006/relationships/themeOverride" Target="../theme/themeOverride21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F:\STOP%20GUINNEE%20BISSAU\STOP%2053%20GUINEE%20BISSAU\DATA%20BASE\Bilan%20ODK\Bilan%20ODK%20S1%202019%20-%20Novembre\MASQUE_ANALYSE%20de%20PROGRES_ODK%20_NATIONAL\MASQUE_ANALYSE_PROGRES_ODK_NATIONAL_.xlsx" TargetMode="External"/><Relationship Id="rId1" Type="http://schemas.openxmlformats.org/officeDocument/2006/relationships/themeOverride" Target="../theme/themeOverride22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F:\STOP%20GUINNEE%20BISSAU\STOP%2053%20GUINEE%20BISSAU\DATA%20BASE\Bilan%20ODK\Bilan%20ODK%20S1%202019%20-%20Novembre\MASQUE_ANALYSE%20de%20PROGRES_ODK%20_NATIONAL\MASQUE_ANALYSE_PROGRES_ODK_NATIONAL_.xlsx" TargetMode="External"/><Relationship Id="rId1" Type="http://schemas.openxmlformats.org/officeDocument/2006/relationships/themeOverride" Target="../theme/themeOverride23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file:///F:\STOP%20GUINNEE%20BISSAU\STOP%2053%20GUINEE%20BISSAU\DATA%20BASE\Bilan%20ODK\Bilan%20ODK%20S1%202019%20-%20Novembre\MASQUE_ANALYSE%20de%20PROGRES_ODK%20_NATIONAL\MASQUE_ANALYSE_PROGRES_ODK_NATIONAL_.xlsx" TargetMode="External"/><Relationship Id="rId1" Type="http://schemas.openxmlformats.org/officeDocument/2006/relationships/themeOverride" Target="../theme/themeOverride24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file:///F:\STOP%20GUINNEE%20BISSAU\STOP%2053%20GUINEE%20BISSAU\DATA%20BASE\Bilan%20ODK\Bilan%20ODK%20S1%202019%20-%20Novembre\MASQUE_ANALYSE%20de%20PROGRES_ODK%20_NATIONAL\MASQUE_ANALYSE_PROGRES_ODK_NATIONAL_.xlsx" TargetMode="External"/><Relationship Id="rId1" Type="http://schemas.openxmlformats.org/officeDocument/2006/relationships/themeOverride" Target="../theme/themeOverride25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oleObject" Target="file:///F:\STOP%20GUINNEE%20BISSAU\STOP%2053%20GUINEE%20BISSAU\DATA%20BASE\Bilan%20ODK\Bilan%20ODK%20S1%202019%20-%20Novembre\MASQUE_ANALYSE%20de%20PROGRES_ODK%20_NATIONAL\MASQUE_ANALYSE_PROGRES_ODK_NATIONAL_.xlsx" TargetMode="External"/><Relationship Id="rId1" Type="http://schemas.openxmlformats.org/officeDocument/2006/relationships/themeOverride" Target="../theme/themeOverride26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oleObject" Target="file:///F:\STOP%20GUINNEE%20BISSAU\STOP%2053%20GUINEE%20BISSAU\DATA%20BASE\Bilan%20ODK\Bilan%20ODK%20S1%202019%20-%20Novembre\MASQUE_ANALYSE%20de%20PROGRES_ODK%20_NATIONAL\MASQUE_ANALYSE_PROGRES_ODK_NATIONAL_.xlsx" TargetMode="External"/><Relationship Id="rId1" Type="http://schemas.openxmlformats.org/officeDocument/2006/relationships/themeOverride" Target="../theme/themeOverride2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STOP%20GUINNEE%20BISSAU\STOP%2053%20GUINEE%20BISSAU\DATA%20BASE\Bilan%20ODK\Bilan%20ODK%20S1%202019%20-%20Novembre\MASQUE_ANALYSE%20de%20PROGRES_ODK%20_NATIONAL\MASQUE_ANALYSE_PROGRES_ODK_NATIONAL_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F:\STOP%20GUINNEE%20BISSAU\STOP%2053%20GUINEE%20BISSAU\DATA%20BASE\Bilan%20ODK\Bilan%20ODK%20S1%202019%20-%20Novembre\MASQUE_ANALYSE%20de%20PROGRES_ODK%20_NATIONAL\MASQUE_ANALYSE_PROGRES_ODK_NATIONAL_.xlsx" TargetMode="External"/><Relationship Id="rId1" Type="http://schemas.openxmlformats.org/officeDocument/2006/relationships/themeOverride" Target="../theme/themeOverride28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STOP%20GUINNEE%20BISSAU\STOP%2053%20GUINEE%20BISSAU\DATA%20BASE\Bilan%20ODK\Bilan%20ODK%20S1%202019%20-%20Novembre\MASQUE_ANALYSE%20de%20PROGRES_ODK%20_NATIONAL\MASQUE_ANALYSE_PROGRES_ODK_NATIONAL_.xlsx" TargetMode="External"/><Relationship Id="rId1" Type="http://schemas.openxmlformats.org/officeDocument/2006/relationships/themeOverride" Target="../theme/themeOverride29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STOP%20GUINNEE%20BISSAU\STOP%2053%20GUINEE%20BISSAU\DATA%20BASE\Bilan%20ODK\Bilan%20ODK%20S1%202019%20-%20Novembre\MASQUE_ANALYSE%20de%20PROGRES_ODK%20_NATIONAL\MASQUE_ANALYSE_PROGRES_ODK_NATIONAL_.xlsx" TargetMode="External"/><Relationship Id="rId1" Type="http://schemas.openxmlformats.org/officeDocument/2006/relationships/themeOverride" Target="../theme/themeOverride30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F:\STOP%20GUINNEE%20BISSAU\STOP%2053%20GUINEE%20BISSAU\DATA%20BASE\Bilan%20ODK\Bilan%20ODK%20S1%202019%20-%20Novembre\MASQUE_ANALYSE%20de%20PROGRES_ODK%20_NATIONAL\Donn&#233;es%20PEV%20National%20Octobre_2019_National%20.xlsx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F:\STOP%20GUINNEE%20BISSAU\STOP%2053%20GUINEE%20BISSAU\DATA%20BASE\Bilan%20ODK\Bilan%20ODK%20S1%202019%20-%20Novembre\MASQUE_ANALYSE%20de%20PROGRES_ODK%20_NATIONAL\Donn&#233;es%20PEV%20National%20Octobre_2019_National%20.xlsx" TargetMode="Externa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4.xml"/><Relationship Id="rId4" Type="http://schemas.openxmlformats.org/officeDocument/2006/relationships/oleObject" Target="file:///F:\STOP%20GUINNEE%20BISSAU\STOP%2053%20GUINEE%20BISSAU\DATA%20BASE\Bilan%20ODK\Bilan%20ODK%20S1%202019%20-%20Novembre\MASQUE_ANALYSE%20de%20PROGRES_ODK%20_NATIONAL\Donn&#233;es%20PEV%20National%20Octobre_2019_National%20.xlsx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5.xml"/><Relationship Id="rId4" Type="http://schemas.openxmlformats.org/officeDocument/2006/relationships/oleObject" Target="file:///F:\STOP%20GUINNEE%20BISSAU\STOP%2053%20GUINEE%20BISSAU\DATA%20BASE\Bilan%20ODK\Bilan%20ODK%20S1%202019%20-%20Novembre\MASQUE_ANALYSE%20de%20PROGRES_ODK%20_NATIONAL\Donn&#233;es%20PEV%20National%20Octobre_2019_National%20.xlsx" TargetMode="Externa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5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6.xml"/><Relationship Id="rId4" Type="http://schemas.openxmlformats.org/officeDocument/2006/relationships/oleObject" Target="file:///F:\STOP%20GUINNEE%20BISSAU\STOP%2053%20GUINEE%20BISSAU\DATA%20BASE\Bilan%20ODK\Bilan%20ODK%20S1%202019%20-%20Novembre\MASQUE_ANALYSE%20de%20PROGRES_ODK%20_NATIONAL\Donn&#233;es%20PEV%20National%20Octobre_2019_National%20.xlsx" TargetMode="Externa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AIFAWin\ANALYSE_DATA_AFP_GUB_2019.xlsx" TargetMode="External"/><Relationship Id="rId1" Type="http://schemas.openxmlformats.org/officeDocument/2006/relationships/themeOverride" Target="../theme/themeOverride36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AIFAWin\ANALYSE_DATA_AFP_GUB_2019.xlsx" TargetMode="External"/><Relationship Id="rId1" Type="http://schemas.openxmlformats.org/officeDocument/2006/relationships/themeOverride" Target="../theme/themeOverride37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F:\STOP%20GUINNEE%20BISSAU\STOP%2053%20GUINEE%20BISSAU\DATA%20BASE\Bilan%20ODK\Bilan%20ODK%20S1%202019%20-%20Novembre\MASQUE_ANALYSE%20de%20PROGRES_ODK%20_NATIONAL\MASQUE_ANALYSE_PROGRES_ODK_NATIONAL_.xlsx" TargetMode="External"/><Relationship Id="rId1" Type="http://schemas.openxmlformats.org/officeDocument/2006/relationships/themeOverride" Target="../theme/themeOverride3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AIFAWin\ANALYSE_DATA_AFP_GUB_2019.xlsx" TargetMode="External"/><Relationship Id="rId1" Type="http://schemas.openxmlformats.org/officeDocument/2006/relationships/themeOverride" Target="../theme/themeOverride38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F:\STOP%20GUINNEE%20BISSAU\STOP%2053%20GUINEE%20BISSAU\DATA%20BASE\Bilan%20ODK\Bilan%20ODK%20S1%202019%20-%20Novembre\MASQUE_ANALYSE%20de%20PROGRES_ODK%20_NATIONAL\MASQUE_ANALYSE_PROGRES_ODK_NATIONAL_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F:\STOP%20GUINNEE%20BISSAU\STOP%2053%20GUINEE%20BISSAU\DATA%20BASE\Bilan%20ODK\Bilan%20ODK%20S1%202019%20-%20Novembre\MASQUE_ANALYSE%20de%20PROGRES_ODK%20_NATIONAL\MASQUE_ANALYSE_PROGRES_ODK_NATIONAL_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F:\STOP%20GUINNEE%20BISSAU\STOP%2053%20GUINEE%20BISSAU\DATA%20BASE\Bilan%20ODK\Bilan%20ODK%20S1%202019%20-%20Novembre\MASQUE_ANALYSE%20de%20PROGRES_ODK%20_NATIONAL\MASQUE_ANALYSE_PROGRES_ODK_NATIONAL_.xlsx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F:\STOP%20GUINNEE%20BISSAU\STOP%2053%20GUINEE%20BISSAU\DATA%20BASE\Bilan%20ODK\Bilan%20ODK%20S1%202019%20-%20Novembre\MASQUE_ANALYSE%20de%20PROGRES_ODK%20_NATIONAL\MASQUE_ANALYSE_PROGRES_ODK_NATIONAL_.xlsx" TargetMode="External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F:\STOP%20GUINNEE%20BISSAU\STOP%2053%20GUINEE%20BISSAU\DATA%20BASE\Bilan%20ODK\Bilan%20ODK%20S1%202019%20-%20Novembre\MASQUE_ANALYSE%20de%20PROGRES_ODK%20_NATIONAL\MASQUE_ANALYSE_PROGRES_ODK_NATIONAL_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[MASQUE_ANALYSE_PROGRES_ODK_NATIONAL_.xlsx]Visites selon Sem Epi_2019!Tableau croisé dynamique2</c:name>
    <c:fmtId val="47"/>
  </c:pivotSource>
  <c:chart>
    <c:title>
      <c:tx>
        <c:rich>
          <a:bodyPr/>
          <a:lstStyle/>
          <a:p>
            <a:pPr>
              <a:defRPr sz="2400"/>
            </a:pPr>
            <a:r>
              <a:rPr lang="en-US" sz="2400" b="1" i="0" baseline="0" dirty="0" err="1">
                <a:effectLst/>
              </a:rPr>
              <a:t>Nombre</a:t>
            </a:r>
            <a:r>
              <a:rPr lang="en-US" sz="2400" b="1" i="0" baseline="0" dirty="0">
                <a:effectLst/>
              </a:rPr>
              <a:t> de </a:t>
            </a:r>
            <a:r>
              <a:rPr lang="en-US" sz="2400" b="1" i="0" baseline="0" dirty="0" err="1">
                <a:effectLst/>
              </a:rPr>
              <a:t>visites</a:t>
            </a:r>
            <a:r>
              <a:rPr lang="en-US" sz="2400" b="1" i="0" baseline="0" dirty="0">
                <a:effectLst/>
              </a:rPr>
              <a:t> de supervision </a:t>
            </a:r>
            <a:r>
              <a:rPr lang="en-US" sz="2400" b="1" i="0" baseline="0" dirty="0" err="1">
                <a:effectLst/>
              </a:rPr>
              <a:t>realisées</a:t>
            </a:r>
            <a:r>
              <a:rPr lang="en-US" sz="2400" b="1" i="0" baseline="0" dirty="0">
                <a:effectLst/>
              </a:rPr>
              <a:t> avec ODK </a:t>
            </a:r>
            <a:r>
              <a:rPr lang="en-US" sz="2400" b="1" i="0" baseline="0" dirty="0" err="1">
                <a:effectLst/>
              </a:rPr>
              <a:t>selon</a:t>
            </a:r>
            <a:r>
              <a:rPr lang="en-US" sz="2400" b="1" i="0" baseline="0" dirty="0">
                <a:effectLst/>
              </a:rPr>
              <a:t> les </a:t>
            </a:r>
            <a:r>
              <a:rPr lang="fr-FR" sz="2400" b="1" i="0" baseline="0" dirty="0">
                <a:effectLst/>
              </a:rPr>
              <a:t>semaines </a:t>
            </a:r>
            <a:r>
              <a:rPr lang="fr-FR" sz="2400" b="1" i="0" baseline="0" dirty="0" err="1">
                <a:effectLst/>
              </a:rPr>
              <a:t>epidemiologiques</a:t>
            </a:r>
            <a:r>
              <a:rPr lang="fr-FR" sz="2400" b="1" i="0" baseline="0" dirty="0">
                <a:effectLst/>
              </a:rPr>
              <a:t> </a:t>
            </a:r>
            <a:r>
              <a:rPr lang="en-US" sz="2400" b="1" i="0" baseline="0" dirty="0" err="1">
                <a:effectLst/>
              </a:rPr>
              <a:t>en</a:t>
            </a:r>
            <a:r>
              <a:rPr lang="en-US" sz="2400" b="1" i="0" baseline="0" dirty="0">
                <a:effectLst/>
              </a:rPr>
              <a:t> 2019 </a:t>
            </a:r>
            <a:r>
              <a:rPr lang="en-US" sz="2400" b="1" i="0" baseline="0" dirty="0">
                <a:solidFill>
                  <a:srgbClr val="FF0000"/>
                </a:solidFill>
                <a:effectLst/>
              </a:rPr>
              <a:t>(S1à S40) </a:t>
            </a:r>
            <a:r>
              <a:rPr lang="en-US" sz="2400" b="1" i="0" baseline="0" dirty="0">
                <a:effectLst/>
              </a:rPr>
              <a:t> </a:t>
            </a:r>
            <a:r>
              <a:rPr lang="en-US" sz="4000" b="1" i="0" baseline="0" dirty="0">
                <a:solidFill>
                  <a:schemeClr val="accent4">
                    <a:lumMod val="50000"/>
                  </a:schemeClr>
                </a:solidFill>
                <a:effectLst/>
              </a:rPr>
              <a:t>Ensembles des regions</a:t>
            </a:r>
            <a:endParaRPr lang="fr-FR" sz="4000" dirty="0">
              <a:solidFill>
                <a:schemeClr val="accent4">
                  <a:lumMod val="50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.14892891978277661"/>
          <c:y val="1.0585599325191954E-2"/>
        </c:manualLayout>
      </c:layout>
      <c:overlay val="1"/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spPr/>
          <c:txPr>
            <a:bodyPr/>
            <a:lstStyle/>
            <a:p>
              <a:pPr algn="ctr">
                <a:defRPr lang="fr-FR" sz="1000" b="0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FFFF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rgbClr val="FFFF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3">
              <a:lumMod val="75000"/>
            </a:schemeClr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3">
              <a:lumMod val="75000"/>
            </a:schemeClr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3">
              <a:lumMod val="75000"/>
            </a:schemeClr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3">
              <a:lumMod val="75000"/>
            </a:schemeClr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3">
              <a:lumMod val="75000"/>
            </a:schemeClr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3">
              <a:lumMod val="75000"/>
            </a:schemeClr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3">
              <a:lumMod val="75000"/>
            </a:schemeClr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3">
              <a:lumMod val="75000"/>
            </a:schemeClr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3">
              <a:lumMod val="75000"/>
            </a:schemeClr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2400"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</c:pivotFmt>
      <c:pivotFmt>
        <c:idx val="30"/>
        <c:spPr>
          <a:solidFill>
            <a:schemeClr val="accent3">
              <a:lumMod val="75000"/>
            </a:schemeClr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2400"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3">
              <a:lumMod val="75000"/>
            </a:schemeClr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2400"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3.860545739988247E-2"/>
          <c:y val="0.28220430257422291"/>
          <c:w val="0.96077024820716306"/>
          <c:h val="0.571497233765037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'Visites selon Sem Epi_2019'!$B$4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'Visites selon Sem Epi_2019'!$A$5:$A$42</c:f>
              <c:strCache>
                <c:ptCount val="37"/>
                <c:pt idx="0">
                  <c:v>3</c:v>
                </c:pt>
                <c:pt idx="1">
                  <c:v>4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  <c:pt idx="24">
                  <c:v>28</c:v>
                </c:pt>
                <c:pt idx="25">
                  <c:v>29</c:v>
                </c:pt>
                <c:pt idx="26">
                  <c:v>30</c:v>
                </c:pt>
                <c:pt idx="27">
                  <c:v>31</c:v>
                </c:pt>
                <c:pt idx="28">
                  <c:v>32</c:v>
                </c:pt>
                <c:pt idx="29">
                  <c:v>33</c:v>
                </c:pt>
                <c:pt idx="30">
                  <c:v>34</c:v>
                </c:pt>
                <c:pt idx="31">
                  <c:v>35</c:v>
                </c:pt>
                <c:pt idx="32">
                  <c:v>36</c:v>
                </c:pt>
                <c:pt idx="33">
                  <c:v>37</c:v>
                </c:pt>
                <c:pt idx="34">
                  <c:v>38</c:v>
                </c:pt>
                <c:pt idx="35">
                  <c:v>39</c:v>
                </c:pt>
                <c:pt idx="36">
                  <c:v>40</c:v>
                </c:pt>
              </c:strCache>
            </c:strRef>
          </c:cat>
          <c:val>
            <c:numRef>
              <c:f>'Visites selon Sem Epi_2019'!$B$5:$B$42</c:f>
              <c:numCache>
                <c:formatCode>General</c:formatCode>
                <c:ptCount val="37"/>
                <c:pt idx="0">
                  <c:v>3</c:v>
                </c:pt>
                <c:pt idx="1">
                  <c:v>1</c:v>
                </c:pt>
                <c:pt idx="2">
                  <c:v>18</c:v>
                </c:pt>
                <c:pt idx="3">
                  <c:v>37</c:v>
                </c:pt>
                <c:pt idx="4">
                  <c:v>34</c:v>
                </c:pt>
                <c:pt idx="5">
                  <c:v>24</c:v>
                </c:pt>
                <c:pt idx="6">
                  <c:v>16</c:v>
                </c:pt>
                <c:pt idx="7">
                  <c:v>18</c:v>
                </c:pt>
                <c:pt idx="8">
                  <c:v>9</c:v>
                </c:pt>
                <c:pt idx="9">
                  <c:v>38</c:v>
                </c:pt>
                <c:pt idx="10">
                  <c:v>40</c:v>
                </c:pt>
                <c:pt idx="11">
                  <c:v>27</c:v>
                </c:pt>
                <c:pt idx="12">
                  <c:v>19</c:v>
                </c:pt>
                <c:pt idx="13">
                  <c:v>13</c:v>
                </c:pt>
                <c:pt idx="14">
                  <c:v>18</c:v>
                </c:pt>
                <c:pt idx="15">
                  <c:v>4</c:v>
                </c:pt>
                <c:pt idx="16">
                  <c:v>28</c:v>
                </c:pt>
                <c:pt idx="17">
                  <c:v>34</c:v>
                </c:pt>
                <c:pt idx="18">
                  <c:v>25</c:v>
                </c:pt>
                <c:pt idx="19">
                  <c:v>6</c:v>
                </c:pt>
                <c:pt idx="20">
                  <c:v>11</c:v>
                </c:pt>
                <c:pt idx="21">
                  <c:v>1</c:v>
                </c:pt>
                <c:pt idx="22">
                  <c:v>7</c:v>
                </c:pt>
                <c:pt idx="23">
                  <c:v>1</c:v>
                </c:pt>
                <c:pt idx="24">
                  <c:v>3</c:v>
                </c:pt>
                <c:pt idx="25">
                  <c:v>1</c:v>
                </c:pt>
                <c:pt idx="26">
                  <c:v>1</c:v>
                </c:pt>
                <c:pt idx="27">
                  <c:v>30</c:v>
                </c:pt>
                <c:pt idx="28">
                  <c:v>19</c:v>
                </c:pt>
                <c:pt idx="29">
                  <c:v>28</c:v>
                </c:pt>
                <c:pt idx="30">
                  <c:v>23</c:v>
                </c:pt>
                <c:pt idx="31">
                  <c:v>25</c:v>
                </c:pt>
                <c:pt idx="32">
                  <c:v>11</c:v>
                </c:pt>
                <c:pt idx="33">
                  <c:v>18</c:v>
                </c:pt>
                <c:pt idx="34">
                  <c:v>15</c:v>
                </c:pt>
                <c:pt idx="35">
                  <c:v>28</c:v>
                </c:pt>
                <c:pt idx="3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D8-415B-B1B2-93CC02C5AF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0219136"/>
        <c:axId val="120255232"/>
      </c:barChart>
      <c:catAx>
        <c:axId val="120219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fr-FR" sz="2400" b="1" i="0" baseline="0">
                    <a:effectLst/>
                  </a:rPr>
                  <a:t>Semaines epidemiologiques</a:t>
                </a:r>
                <a:endParaRPr lang="fr-FR" sz="2400">
                  <a:effectLst/>
                </a:endParaRPr>
              </a:p>
            </c:rich>
          </c:tx>
          <c:layout>
            <c:manualLayout>
              <c:xMode val="edge"/>
              <c:yMode val="edge"/>
              <c:x val="0.57003409857752585"/>
              <c:y val="0.9247814577943048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 algn="ctr">
              <a:defRPr sz="1400"/>
            </a:pPr>
            <a:endParaRPr lang="fr-FR"/>
          </a:p>
        </c:txPr>
        <c:crossAx val="120255232"/>
        <c:crosses val="autoZero"/>
        <c:auto val="1"/>
        <c:lblAlgn val="ctr"/>
        <c:lblOffset val="100"/>
        <c:noMultiLvlLbl val="0"/>
      </c:catAx>
      <c:valAx>
        <c:axId val="120255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120219136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 algn="ctr">
        <a:defRPr lang="fr-FR" sz="1000" b="0" i="0" u="none" strike="noStrike" kern="1200" baseline="0">
          <a:solidFill>
            <a:sysClr val="windowText" lastClr="000000"/>
          </a:solidFill>
          <a:latin typeface="Arial Black" panose="020B0A04020102020204" pitchFamily="34" charset="0"/>
          <a:ea typeface="+mn-ea"/>
          <a:cs typeface="+mn-cs"/>
        </a:defRPr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[MASQUE_ANALYSE_PROGRES_ODK_NATIONAL_.xlsx]Definition cas de rougeol affic!Tableau croisé dynamique1</c:name>
    <c:fmtId val="53"/>
  </c:pivotSource>
  <c:chart>
    <c:title>
      <c:tx>
        <c:rich>
          <a:bodyPr/>
          <a:lstStyle/>
          <a:p>
            <a:pPr>
              <a:defRPr/>
            </a:pPr>
            <a:r>
              <a:rPr lang="fr-FR" dirty="0"/>
              <a:t>Proportion des visites de supervision avec ou sans  </a:t>
            </a:r>
            <a:r>
              <a:rPr lang="fr-FR" dirty="0" err="1"/>
              <a:t>definition</a:t>
            </a:r>
            <a:r>
              <a:rPr lang="fr-FR" dirty="0"/>
              <a:t> de cas de Rougeole affichée   selon les trimestre (Q) en 2019</a:t>
            </a:r>
          </a:p>
        </c:rich>
      </c:tx>
      <c:layout>
        <c:manualLayout>
          <c:xMode val="edge"/>
          <c:yMode val="edge"/>
          <c:x val="0.18510394372691985"/>
          <c:y val="3.2904767134314273E-3"/>
        </c:manualLayout>
      </c:layout>
      <c:overlay val="1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</c:pivotFmt>
      <c:pivotFmt>
        <c:idx val="6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</c:pivotFmt>
      <c:pivotFmt>
        <c:idx val="8"/>
      </c:pivotFmt>
      <c:pivotFmt>
        <c:idx val="9"/>
        <c:marker>
          <c:symbol val="none"/>
        </c:marker>
      </c:pivotFmt>
      <c:pivotFmt>
        <c:idx val="10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</c:pivotFmt>
      <c:pivotFmt>
        <c:idx val="17"/>
        <c:spPr>
          <a:solidFill>
            <a:schemeClr val="accent3"/>
          </a:solidFill>
        </c:spPr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spPr>
          <a:solidFill>
            <a:schemeClr val="accent3"/>
          </a:solidFill>
        </c:spPr>
        <c:marker>
          <c:symbol val="none"/>
        </c:marker>
      </c:pivotFmt>
      <c:pivotFmt>
        <c:idx val="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5069462985598595"/>
          <c:y val="8.9659623628239482E-2"/>
          <c:w val="0.82885378582693048"/>
          <c:h val="0.874715095301580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'Definition cas de rougeol affic'!$B$4:$B$5</c:f>
              <c:strCache>
                <c:ptCount val="1"/>
                <c:pt idx="0">
                  <c:v>Definition Cas de rougeole non affichée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'Definition cas de rougeol affic'!$A$6:$A$42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'Definition cas de rougeol affic'!$B$6:$B$42</c:f>
              <c:numCache>
                <c:formatCode>0%</c:formatCode>
                <c:ptCount val="33"/>
                <c:pt idx="0">
                  <c:v>0.25806451612903225</c:v>
                </c:pt>
                <c:pt idx="1">
                  <c:v>0.1111111111111111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0.2</c:v>
                </c:pt>
                <c:pt idx="6">
                  <c:v>0.22580645161290322</c:v>
                </c:pt>
                <c:pt idx="7">
                  <c:v>0.19230769230769232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0.125</c:v>
                </c:pt>
                <c:pt idx="12">
                  <c:v>0.22222222222222221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0.21739130434782608</c:v>
                </c:pt>
                <c:pt idx="18">
                  <c:v>0.1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0.16666666666666666</c:v>
                </c:pt>
                <c:pt idx="23">
                  <c:v>0.4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0.23529411764705882</c:v>
                </c:pt>
                <c:pt idx="28">
                  <c:v>0</c:v>
                </c:pt>
                <c:pt idx="29">
                  <c:v>7.407407407407407E-2</c:v>
                </c:pt>
                <c:pt idx="30">
                  <c:v>4.7619047619047616E-2</c:v>
                </c:pt>
                <c:pt idx="31">
                  <c:v>0</c:v>
                </c:pt>
                <c:pt idx="3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DD-42A0-872E-4B5EE2CDD128}"/>
            </c:ext>
          </c:extLst>
        </c:ser>
        <c:ser>
          <c:idx val="1"/>
          <c:order val="1"/>
          <c:tx>
            <c:strRef>
              <c:f>'Definition cas de rougeol affic'!$C$4:$C$5</c:f>
              <c:strCache>
                <c:ptCount val="1"/>
                <c:pt idx="0">
                  <c:v>Definition Cas de rougeole  affichée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'Definition cas de rougeol affic'!$A$6:$A$42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'Definition cas de rougeol affic'!$C$6:$C$42</c:f>
              <c:numCache>
                <c:formatCode>0%</c:formatCode>
                <c:ptCount val="33"/>
                <c:pt idx="0">
                  <c:v>0.74193548387096775</c:v>
                </c:pt>
                <c:pt idx="1">
                  <c:v>0.88888888888888884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0.8</c:v>
                </c:pt>
                <c:pt idx="6">
                  <c:v>0.77419354838709675</c:v>
                </c:pt>
                <c:pt idx="7">
                  <c:v>0.80769230769230771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0.875</c:v>
                </c:pt>
                <c:pt idx="12">
                  <c:v>0.77777777777777779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0.78260869565217395</c:v>
                </c:pt>
                <c:pt idx="18">
                  <c:v>0.9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0.83333333333333337</c:v>
                </c:pt>
                <c:pt idx="23">
                  <c:v>0.6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0.76470588235294112</c:v>
                </c:pt>
                <c:pt idx="28">
                  <c:v>1</c:v>
                </c:pt>
                <c:pt idx="29">
                  <c:v>0.92592592592592593</c:v>
                </c:pt>
                <c:pt idx="30">
                  <c:v>0.95238095238095233</c:v>
                </c:pt>
                <c:pt idx="31">
                  <c:v>1</c:v>
                </c:pt>
                <c:pt idx="3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DD-42A0-872E-4B5EE2CDD1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6999296"/>
        <c:axId val="117000832"/>
      </c:barChart>
      <c:catAx>
        <c:axId val="1169992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 algn="ctr">
              <a:defRPr sz="900"/>
            </a:pPr>
            <a:endParaRPr lang="fr-FR"/>
          </a:p>
        </c:txPr>
        <c:crossAx val="117000832"/>
        <c:crosses val="autoZero"/>
        <c:auto val="1"/>
        <c:lblAlgn val="ctr"/>
        <c:lblOffset val="100"/>
        <c:noMultiLvlLbl val="0"/>
      </c:catAx>
      <c:valAx>
        <c:axId val="117000832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116999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843117201366741"/>
          <c:y val="0.94374899919076327"/>
          <c:w val="0.83951082856094184"/>
          <c:h val="4.7556460979023038E-2"/>
        </c:manualLayout>
      </c:layout>
      <c:overlay val="0"/>
      <c:txPr>
        <a:bodyPr/>
        <a:lstStyle/>
        <a:p>
          <a:pPr algn="ctr">
            <a:defRPr/>
          </a:pPr>
          <a:endParaRPr lang="fr-FR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 algn="ctr">
        <a:defRPr lang="fr-FR" sz="1200" b="0" i="0" u="none" strike="noStrike" kern="1200" baseline="0">
          <a:solidFill>
            <a:sysClr val="windowText" lastClr="000000"/>
          </a:solidFill>
          <a:latin typeface="Arial Black" panose="020B0A04020102020204" pitchFamily="34" charset="0"/>
          <a:ea typeface="+mn-ea"/>
          <a:cs typeface="+mn-cs"/>
        </a:defRPr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[MASQUE_ANALYSE_PROGRES_ODK_NATIONAL_.xlsx]Definition cas de FJ affichée!Tableau croisé dynamique1</c:name>
    <c:fmtId val="55"/>
  </c:pivotSource>
  <c:chart>
    <c:title>
      <c:tx>
        <c:rich>
          <a:bodyPr/>
          <a:lstStyle/>
          <a:p>
            <a:pPr>
              <a:defRPr/>
            </a:pPr>
            <a:r>
              <a:rPr lang="fr-FR" dirty="0"/>
              <a:t>Proportion des visites de supervision avec ou sans  définition de cas de </a:t>
            </a:r>
            <a:r>
              <a:rPr lang="fr-FR" dirty="0" err="1"/>
              <a:t>Fievre</a:t>
            </a:r>
            <a:r>
              <a:rPr lang="fr-FR" dirty="0"/>
              <a:t> jaune affichée   selon les trimestre (Q) en 2019</a:t>
            </a:r>
          </a:p>
        </c:rich>
      </c:tx>
      <c:layout>
        <c:manualLayout>
          <c:xMode val="edge"/>
          <c:yMode val="edge"/>
          <c:x val="0.17885950972206011"/>
          <c:y val="1.307424554763272E-3"/>
        </c:manualLayout>
      </c:layout>
      <c:overlay val="1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</c:pivotFmt>
      <c:pivotFmt>
        <c:idx val="6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</c:pivotFmt>
      <c:pivotFmt>
        <c:idx val="8"/>
      </c:pivotFmt>
      <c:pivotFmt>
        <c:idx val="9"/>
        <c:marker>
          <c:symbol val="none"/>
        </c:marker>
      </c:pivotFmt>
      <c:pivotFmt>
        <c:idx val="10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</c:pivotFmt>
      <c:pivotFmt>
        <c:idx val="17"/>
        <c:spPr>
          <a:solidFill>
            <a:schemeClr val="accent3"/>
          </a:solidFill>
        </c:spPr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spPr>
          <a:solidFill>
            <a:schemeClr val="accent3"/>
          </a:solidFill>
        </c:spPr>
        <c:marker>
          <c:symbol val="none"/>
        </c:marker>
      </c:pivotFmt>
      <c:pivotFmt>
        <c:idx val="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marker>
          <c:symbol val="none"/>
        </c:marker>
      </c:pivotFmt>
      <c:pivotFmt>
        <c:idx val="4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2559170004633968"/>
          <c:y val="7.6793728063979827E-2"/>
          <c:w val="0.85395671563657682"/>
          <c:h val="0.8750291272920007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'Definition cas de FJ affichée'!$B$4:$B$5</c:f>
              <c:strCache>
                <c:ptCount val="1"/>
                <c:pt idx="0">
                  <c:v>Definition cas de Fievre jaune non affichée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'Definition cas de FJ affichée'!$A$6:$A$42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'Definition cas de FJ affichée'!$B$6:$B$42</c:f>
              <c:numCache>
                <c:formatCode>0%</c:formatCode>
                <c:ptCount val="33"/>
                <c:pt idx="0">
                  <c:v>0.35483870967741937</c:v>
                </c:pt>
                <c:pt idx="1">
                  <c:v>0.1111111111111111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0.2</c:v>
                </c:pt>
                <c:pt idx="6">
                  <c:v>0.19354838709677419</c:v>
                </c:pt>
                <c:pt idx="7">
                  <c:v>0.23076923076923078</c:v>
                </c:pt>
                <c:pt idx="8">
                  <c:v>0.05</c:v>
                </c:pt>
                <c:pt idx="9">
                  <c:v>0</c:v>
                </c:pt>
                <c:pt idx="10">
                  <c:v>0</c:v>
                </c:pt>
                <c:pt idx="11">
                  <c:v>0.25</c:v>
                </c:pt>
                <c:pt idx="12">
                  <c:v>0.40740740740740738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0.2608695652173913</c:v>
                </c:pt>
                <c:pt idx="18">
                  <c:v>0.1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8.3333333333333329E-2</c:v>
                </c:pt>
                <c:pt idx="23">
                  <c:v>0.33333333333333331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0.23529411764705882</c:v>
                </c:pt>
                <c:pt idx="28">
                  <c:v>0.125</c:v>
                </c:pt>
                <c:pt idx="29">
                  <c:v>0.14814814814814814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0C-4012-A7B3-447A2B7B3EBD}"/>
            </c:ext>
          </c:extLst>
        </c:ser>
        <c:ser>
          <c:idx val="1"/>
          <c:order val="1"/>
          <c:tx>
            <c:strRef>
              <c:f>'Definition cas de FJ affichée'!$C$4:$C$5</c:f>
              <c:strCache>
                <c:ptCount val="1"/>
                <c:pt idx="0">
                  <c:v>Definition cas de Fievre jaune affichée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'Definition cas de FJ affichée'!$A$6:$A$42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'Definition cas de FJ affichée'!$C$6:$C$42</c:f>
              <c:numCache>
                <c:formatCode>0%</c:formatCode>
                <c:ptCount val="33"/>
                <c:pt idx="0">
                  <c:v>0.64516129032258063</c:v>
                </c:pt>
                <c:pt idx="1">
                  <c:v>0.88888888888888884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0.8</c:v>
                </c:pt>
                <c:pt idx="6">
                  <c:v>0.80645161290322576</c:v>
                </c:pt>
                <c:pt idx="7">
                  <c:v>0.76923076923076927</c:v>
                </c:pt>
                <c:pt idx="8">
                  <c:v>0.95</c:v>
                </c:pt>
                <c:pt idx="9">
                  <c:v>1</c:v>
                </c:pt>
                <c:pt idx="10">
                  <c:v>1</c:v>
                </c:pt>
                <c:pt idx="11">
                  <c:v>0.75</c:v>
                </c:pt>
                <c:pt idx="12">
                  <c:v>0.59259259259259256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0.73913043478260865</c:v>
                </c:pt>
                <c:pt idx="18">
                  <c:v>0.9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0.91666666666666663</c:v>
                </c:pt>
                <c:pt idx="23">
                  <c:v>0.66666666666666663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0.76470588235294112</c:v>
                </c:pt>
                <c:pt idx="28">
                  <c:v>0.875</c:v>
                </c:pt>
                <c:pt idx="29">
                  <c:v>0.85185185185185186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0C-4012-A7B3-447A2B7B3E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7321088"/>
        <c:axId val="117326976"/>
      </c:barChart>
      <c:catAx>
        <c:axId val="1173210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 algn="ctr">
              <a:defRPr sz="900"/>
            </a:pPr>
            <a:endParaRPr lang="fr-FR"/>
          </a:p>
        </c:txPr>
        <c:crossAx val="117326976"/>
        <c:crosses val="autoZero"/>
        <c:auto val="1"/>
        <c:lblAlgn val="ctr"/>
        <c:lblOffset val="100"/>
        <c:noMultiLvlLbl val="0"/>
      </c:catAx>
      <c:valAx>
        <c:axId val="117326976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117321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04790190849861"/>
          <c:y val="0.94772511321914232"/>
          <c:w val="0.69835608589994436"/>
          <c:h val="5.2274886780857725E-2"/>
        </c:manualLayout>
      </c:layout>
      <c:overlay val="0"/>
      <c:txPr>
        <a:bodyPr/>
        <a:lstStyle/>
        <a:p>
          <a:pPr algn="ctr">
            <a:defRPr/>
          </a:pPr>
          <a:endParaRPr lang="fr-FR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 algn="ctr">
        <a:defRPr lang="fr-FR" sz="1000" b="0" i="0" u="none" strike="noStrike" kern="1200" baseline="0">
          <a:solidFill>
            <a:sysClr val="windowText" lastClr="000000"/>
          </a:solidFill>
          <a:latin typeface="Arial Black" panose="020B0A04020102020204" pitchFamily="34" charset="0"/>
          <a:ea typeface="+mn-ea"/>
          <a:cs typeface="+mn-cs"/>
        </a:defRPr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[MASQUE_ANALYSE_PROGRES_ODK_NATIONAL_.xlsx]Definition cas de TNN affichée!Tableau croisé dynamique1</c:name>
    <c:fmtId val="58"/>
  </c:pivotSource>
  <c:chart>
    <c:title>
      <c:tx>
        <c:rich>
          <a:bodyPr/>
          <a:lstStyle/>
          <a:p>
            <a:pPr>
              <a:defRPr/>
            </a:pPr>
            <a:r>
              <a:rPr lang="fr-FR" dirty="0"/>
              <a:t>Proportion des visites de supervision avec ou sans  </a:t>
            </a:r>
            <a:r>
              <a:rPr lang="fr-FR" dirty="0" err="1"/>
              <a:t>definition</a:t>
            </a:r>
            <a:r>
              <a:rPr lang="fr-FR" dirty="0"/>
              <a:t> de cas de </a:t>
            </a:r>
            <a:r>
              <a:rPr lang="fr-FR" dirty="0" err="1"/>
              <a:t>Tetanos</a:t>
            </a:r>
            <a:r>
              <a:rPr lang="fr-FR" dirty="0"/>
              <a:t> </a:t>
            </a:r>
            <a:r>
              <a:rPr lang="fr-FR" dirty="0" err="1"/>
              <a:t>neonatal</a:t>
            </a:r>
            <a:r>
              <a:rPr lang="fr-FR" dirty="0"/>
              <a:t> affichée   selon les trimestre (Q) en 2019</a:t>
            </a:r>
          </a:p>
        </c:rich>
      </c:tx>
      <c:layout>
        <c:manualLayout>
          <c:xMode val="edge"/>
          <c:yMode val="edge"/>
          <c:x val="0.1889470930748359"/>
          <c:y val="6.417283357683233E-3"/>
        </c:manualLayout>
      </c:layout>
      <c:overlay val="1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</c:pivotFmt>
      <c:pivotFmt>
        <c:idx val="6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</c:pivotFmt>
      <c:pivotFmt>
        <c:idx val="8"/>
      </c:pivotFmt>
      <c:pivotFmt>
        <c:idx val="9"/>
        <c:marker>
          <c:symbol val="none"/>
        </c:marker>
      </c:pivotFmt>
      <c:pivotFmt>
        <c:idx val="10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</c:pivotFmt>
      <c:pivotFmt>
        <c:idx val="17"/>
        <c:spPr>
          <a:solidFill>
            <a:schemeClr val="accent3"/>
          </a:solidFill>
        </c:spPr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spPr>
          <a:solidFill>
            <a:schemeClr val="accent3"/>
          </a:solidFill>
        </c:spPr>
        <c:marker>
          <c:symbol val="none"/>
        </c:marker>
      </c:pivotFmt>
      <c:pivotFmt>
        <c:idx val="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marker>
          <c:symbol val="none"/>
        </c:marker>
      </c:pivotFmt>
      <c:pivotFmt>
        <c:idx val="43"/>
        <c:spPr>
          <a:solidFill>
            <a:schemeClr val="accent3"/>
          </a:solidFill>
        </c:spPr>
        <c:marker>
          <c:symbol val="none"/>
        </c:marker>
      </c:pivotFmt>
      <c:pivotFmt>
        <c:idx val="44"/>
        <c:marker>
          <c:symbol val="none"/>
        </c:marker>
      </c:pivotFmt>
      <c:pivotFmt>
        <c:idx val="45"/>
        <c:marker>
          <c:symbol val="none"/>
        </c:marker>
      </c:pivotFmt>
      <c:pivotFmt>
        <c:idx val="46"/>
        <c:spPr>
          <a:solidFill>
            <a:schemeClr val="accent3"/>
          </a:solidFill>
        </c:spPr>
        <c:marker>
          <c:symbol val="none"/>
        </c:marker>
      </c:pivotFmt>
      <c:pivotFmt>
        <c:idx val="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7246549581495177"/>
          <c:y val="0.10112755009449717"/>
          <c:w val="0.80708296949862945"/>
          <c:h val="0.8481551513329507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'Definition cas de TNN affichée'!$B$4:$B$5</c:f>
              <c:strCache>
                <c:ptCount val="1"/>
                <c:pt idx="0">
                  <c:v>Definition Cas de TNNnon  affichée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'Definition cas de TNN affichée'!$A$6:$A$42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'Definition cas de TNN affichée'!$B$6:$B$42</c:f>
              <c:numCache>
                <c:formatCode>0%</c:formatCode>
                <c:ptCount val="33"/>
                <c:pt idx="0">
                  <c:v>0.74193548387096775</c:v>
                </c:pt>
                <c:pt idx="1">
                  <c:v>0.44444444444444442</c:v>
                </c:pt>
                <c:pt idx="2">
                  <c:v>0</c:v>
                </c:pt>
                <c:pt idx="3">
                  <c:v>0.16666666666666666</c:v>
                </c:pt>
                <c:pt idx="4">
                  <c:v>0</c:v>
                </c:pt>
                <c:pt idx="5">
                  <c:v>0.33333333333333331</c:v>
                </c:pt>
                <c:pt idx="6">
                  <c:v>0.5161290322580645</c:v>
                </c:pt>
                <c:pt idx="7">
                  <c:v>0.38461538461538464</c:v>
                </c:pt>
                <c:pt idx="8">
                  <c:v>0</c:v>
                </c:pt>
                <c:pt idx="9">
                  <c:v>0.5</c:v>
                </c:pt>
                <c:pt idx="10">
                  <c:v>0.14285714285714285</c:v>
                </c:pt>
                <c:pt idx="11">
                  <c:v>0.5</c:v>
                </c:pt>
                <c:pt idx="12">
                  <c:v>0.48148148148148145</c:v>
                </c:pt>
                <c:pt idx="13">
                  <c:v>0</c:v>
                </c:pt>
                <c:pt idx="14">
                  <c:v>0</c:v>
                </c:pt>
                <c:pt idx="15">
                  <c:v>3.2258064516129031E-2</c:v>
                </c:pt>
                <c:pt idx="16">
                  <c:v>0</c:v>
                </c:pt>
                <c:pt idx="17">
                  <c:v>0.21739130434782608</c:v>
                </c:pt>
                <c:pt idx="18">
                  <c:v>0.23333333333333334</c:v>
                </c:pt>
                <c:pt idx="19">
                  <c:v>4.3478260869565216E-2</c:v>
                </c:pt>
                <c:pt idx="20">
                  <c:v>0</c:v>
                </c:pt>
                <c:pt idx="21">
                  <c:v>0</c:v>
                </c:pt>
                <c:pt idx="22">
                  <c:v>0.58333333333333337</c:v>
                </c:pt>
                <c:pt idx="23">
                  <c:v>0.6</c:v>
                </c:pt>
                <c:pt idx="24">
                  <c:v>0.1111111111111111</c:v>
                </c:pt>
                <c:pt idx="25">
                  <c:v>0</c:v>
                </c:pt>
                <c:pt idx="26">
                  <c:v>0.1</c:v>
                </c:pt>
                <c:pt idx="27">
                  <c:v>0.29411764705882354</c:v>
                </c:pt>
                <c:pt idx="28">
                  <c:v>0.1875</c:v>
                </c:pt>
                <c:pt idx="29">
                  <c:v>0.29629629629629628</c:v>
                </c:pt>
                <c:pt idx="30">
                  <c:v>4.7619047619047616E-2</c:v>
                </c:pt>
                <c:pt idx="31">
                  <c:v>0.1</c:v>
                </c:pt>
                <c:pt idx="3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A5-4D5B-9609-EF0559F34455}"/>
            </c:ext>
          </c:extLst>
        </c:ser>
        <c:ser>
          <c:idx val="1"/>
          <c:order val="1"/>
          <c:tx>
            <c:strRef>
              <c:f>'Definition cas de TNN affichée'!$C$4:$C$5</c:f>
              <c:strCache>
                <c:ptCount val="1"/>
                <c:pt idx="0">
                  <c:v>Definition Cas de TNN affichée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'Definition cas de TNN affichée'!$A$6:$A$42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'Definition cas de TNN affichée'!$C$6:$C$42</c:f>
              <c:numCache>
                <c:formatCode>0%</c:formatCode>
                <c:ptCount val="33"/>
                <c:pt idx="0">
                  <c:v>0.25806451612903225</c:v>
                </c:pt>
                <c:pt idx="1">
                  <c:v>0.55555555555555558</c:v>
                </c:pt>
                <c:pt idx="2">
                  <c:v>1</c:v>
                </c:pt>
                <c:pt idx="3">
                  <c:v>0.83333333333333337</c:v>
                </c:pt>
                <c:pt idx="4">
                  <c:v>1</c:v>
                </c:pt>
                <c:pt idx="5">
                  <c:v>0.66666666666666663</c:v>
                </c:pt>
                <c:pt idx="6">
                  <c:v>0.4838709677419355</c:v>
                </c:pt>
                <c:pt idx="7">
                  <c:v>0.61538461538461542</c:v>
                </c:pt>
                <c:pt idx="8">
                  <c:v>1</c:v>
                </c:pt>
                <c:pt idx="9">
                  <c:v>0.5</c:v>
                </c:pt>
                <c:pt idx="10">
                  <c:v>0.8571428571428571</c:v>
                </c:pt>
                <c:pt idx="11">
                  <c:v>0.5</c:v>
                </c:pt>
                <c:pt idx="12">
                  <c:v>0.51851851851851849</c:v>
                </c:pt>
                <c:pt idx="13">
                  <c:v>1</c:v>
                </c:pt>
                <c:pt idx="14">
                  <c:v>1</c:v>
                </c:pt>
                <c:pt idx="15">
                  <c:v>0.967741935483871</c:v>
                </c:pt>
                <c:pt idx="16">
                  <c:v>1</c:v>
                </c:pt>
                <c:pt idx="17">
                  <c:v>0.78260869565217395</c:v>
                </c:pt>
                <c:pt idx="18">
                  <c:v>0.76666666666666672</c:v>
                </c:pt>
                <c:pt idx="19">
                  <c:v>0.95652173913043481</c:v>
                </c:pt>
                <c:pt idx="20">
                  <c:v>1</c:v>
                </c:pt>
                <c:pt idx="21">
                  <c:v>1</c:v>
                </c:pt>
                <c:pt idx="22">
                  <c:v>0.41666666666666669</c:v>
                </c:pt>
                <c:pt idx="23">
                  <c:v>0.4</c:v>
                </c:pt>
                <c:pt idx="24">
                  <c:v>0.88888888888888884</c:v>
                </c:pt>
                <c:pt idx="25">
                  <c:v>1</c:v>
                </c:pt>
                <c:pt idx="26">
                  <c:v>0.9</c:v>
                </c:pt>
                <c:pt idx="27">
                  <c:v>0.70588235294117652</c:v>
                </c:pt>
                <c:pt idx="28">
                  <c:v>0.8125</c:v>
                </c:pt>
                <c:pt idx="29">
                  <c:v>0.70370370370370372</c:v>
                </c:pt>
                <c:pt idx="30">
                  <c:v>0.95238095238095233</c:v>
                </c:pt>
                <c:pt idx="31">
                  <c:v>0.9</c:v>
                </c:pt>
                <c:pt idx="3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A5-4D5B-9609-EF0559F344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7817344"/>
        <c:axId val="117818880"/>
      </c:barChart>
      <c:catAx>
        <c:axId val="1178173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 algn="ctr">
              <a:defRPr sz="900"/>
            </a:pPr>
            <a:endParaRPr lang="fr-FR"/>
          </a:p>
        </c:txPr>
        <c:crossAx val="117818880"/>
        <c:crosses val="autoZero"/>
        <c:auto val="1"/>
        <c:lblAlgn val="ctr"/>
        <c:lblOffset val="100"/>
        <c:noMultiLvlLbl val="0"/>
      </c:catAx>
      <c:valAx>
        <c:axId val="117818880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117817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053128425800265"/>
          <c:y val="0.94359316540762095"/>
          <c:w val="0.73380701511567681"/>
          <c:h val="5.5642883199301947E-2"/>
        </c:manualLayout>
      </c:layout>
      <c:overlay val="0"/>
      <c:txPr>
        <a:bodyPr/>
        <a:lstStyle/>
        <a:p>
          <a:pPr algn="ctr">
            <a:defRPr/>
          </a:pPr>
          <a:endParaRPr lang="fr-FR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 algn="ctr">
        <a:defRPr lang="fr-FR" sz="1200" b="0" i="0" u="none" strike="noStrike" kern="1200" baseline="0">
          <a:solidFill>
            <a:sysClr val="windowText" lastClr="000000"/>
          </a:solidFill>
          <a:latin typeface="Arial Black" panose="020B0A04020102020204" pitchFamily="34" charset="0"/>
          <a:ea typeface="+mn-ea"/>
          <a:cs typeface="+mn-cs"/>
        </a:defRPr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[MASQUE_ANALYSE_PROGRES_ODK_NATIONAL_.xlsx]Def cas Meningite affiche!Tableau croisé dynamique1</c:name>
    <c:fmtId val="83"/>
  </c:pivotSource>
  <c:chart>
    <c:title>
      <c:tx>
        <c:rich>
          <a:bodyPr/>
          <a:lstStyle/>
          <a:p>
            <a:pPr>
              <a:defRPr/>
            </a:pPr>
            <a:r>
              <a:rPr lang="fr-FR" dirty="0"/>
              <a:t>Proportion des visites de supervision avec ou sans  définition de cas de </a:t>
            </a:r>
            <a:r>
              <a:rPr lang="fr-FR" dirty="0" err="1"/>
              <a:t>Meningite</a:t>
            </a:r>
            <a:r>
              <a:rPr lang="fr-FR" dirty="0"/>
              <a:t> affichée   selon les trimestre (Q) en 2019 </a:t>
            </a:r>
          </a:p>
        </c:rich>
      </c:tx>
      <c:layout>
        <c:manualLayout>
          <c:xMode val="edge"/>
          <c:yMode val="edge"/>
          <c:x val="0.19561175261056418"/>
          <c:y val="1.2443456300127012E-2"/>
        </c:manualLayout>
      </c:layout>
      <c:overlay val="1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</c:pivotFmt>
      <c:pivotFmt>
        <c:idx val="6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</c:pivotFmt>
      <c:pivotFmt>
        <c:idx val="8"/>
      </c:pivotFmt>
      <c:pivotFmt>
        <c:idx val="9"/>
        <c:marker>
          <c:symbol val="none"/>
        </c:marker>
      </c:pivotFmt>
      <c:pivotFmt>
        <c:idx val="10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</c:pivotFmt>
      <c:pivotFmt>
        <c:idx val="17"/>
        <c:spPr>
          <a:solidFill>
            <a:schemeClr val="accent3"/>
          </a:solidFill>
        </c:spPr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spPr>
          <a:solidFill>
            <a:schemeClr val="accent3"/>
          </a:solidFill>
        </c:spPr>
        <c:marker>
          <c:symbol val="none"/>
        </c:marker>
      </c:pivotFmt>
      <c:pivotFmt>
        <c:idx val="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marker>
          <c:symbol val="none"/>
        </c:marker>
      </c:pivotFmt>
      <c:pivotFmt>
        <c:idx val="43"/>
        <c:spPr>
          <a:solidFill>
            <a:schemeClr val="accent3"/>
          </a:solidFill>
        </c:spPr>
        <c:marker>
          <c:symbol val="none"/>
        </c:marker>
      </c:pivotFmt>
      <c:pivotFmt>
        <c:idx val="44"/>
        <c:marker>
          <c:symbol val="none"/>
        </c:marker>
      </c:pivotFmt>
      <c:pivotFmt>
        <c:idx val="45"/>
        <c:marker>
          <c:symbol val="none"/>
        </c:marker>
      </c:pivotFmt>
      <c:pivotFmt>
        <c:idx val="46"/>
        <c:spPr>
          <a:solidFill>
            <a:schemeClr val="accent3"/>
          </a:solidFill>
        </c:spPr>
        <c:marker>
          <c:symbol val="none"/>
        </c:marker>
      </c:pivotFmt>
      <c:pivotFmt>
        <c:idx val="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7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6608557076636238"/>
          <c:y val="0.10750003996021193"/>
          <c:w val="0.81346291344284338"/>
          <c:h val="0.8432663661658730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'Def cas Meningite affiche'!$B$4:$B$5</c:f>
              <c:strCache>
                <c:ptCount val="1"/>
                <c:pt idx="0">
                  <c:v>Definition de cas de meningite non  affichée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'Def cas Meningite affiche'!$A$6:$A$42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'Def cas Meningite affiche'!$B$6:$B$42</c:f>
              <c:numCache>
                <c:formatCode>0%</c:formatCode>
                <c:ptCount val="33"/>
                <c:pt idx="0">
                  <c:v>0.29032258064516131</c:v>
                </c:pt>
                <c:pt idx="1">
                  <c:v>0.88888888888888884</c:v>
                </c:pt>
                <c:pt idx="2">
                  <c:v>0</c:v>
                </c:pt>
                <c:pt idx="3">
                  <c:v>0.16666666666666666</c:v>
                </c:pt>
                <c:pt idx="4">
                  <c:v>0.1111111111111111</c:v>
                </c:pt>
                <c:pt idx="5">
                  <c:v>0.26666666666666666</c:v>
                </c:pt>
                <c:pt idx="6">
                  <c:v>0.32258064516129031</c:v>
                </c:pt>
                <c:pt idx="7">
                  <c:v>0.30769230769230771</c:v>
                </c:pt>
                <c:pt idx="8">
                  <c:v>0.4</c:v>
                </c:pt>
                <c:pt idx="9">
                  <c:v>0</c:v>
                </c:pt>
                <c:pt idx="10">
                  <c:v>7.1428571428571425E-2</c:v>
                </c:pt>
                <c:pt idx="11">
                  <c:v>0.25</c:v>
                </c:pt>
                <c:pt idx="12">
                  <c:v>0.55555555555555558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0.17391304347826086</c:v>
                </c:pt>
                <c:pt idx="18">
                  <c:v>0.16666666666666666</c:v>
                </c:pt>
                <c:pt idx="19">
                  <c:v>8.6956521739130432E-2</c:v>
                </c:pt>
                <c:pt idx="20">
                  <c:v>0</c:v>
                </c:pt>
                <c:pt idx="21">
                  <c:v>0</c:v>
                </c:pt>
                <c:pt idx="22">
                  <c:v>0.41666666666666669</c:v>
                </c:pt>
                <c:pt idx="23">
                  <c:v>0.46666666666666667</c:v>
                </c:pt>
                <c:pt idx="24">
                  <c:v>0.1111111111111111</c:v>
                </c:pt>
                <c:pt idx="25">
                  <c:v>0</c:v>
                </c:pt>
                <c:pt idx="26">
                  <c:v>0.16666666666666666</c:v>
                </c:pt>
                <c:pt idx="27">
                  <c:v>0.29411764705882354</c:v>
                </c:pt>
                <c:pt idx="28">
                  <c:v>0.125</c:v>
                </c:pt>
                <c:pt idx="29">
                  <c:v>0.18518518518518517</c:v>
                </c:pt>
                <c:pt idx="30">
                  <c:v>9.5238095238095233E-2</c:v>
                </c:pt>
                <c:pt idx="31">
                  <c:v>0.05</c:v>
                </c:pt>
                <c:pt idx="3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4B-4188-99B2-AC0E1971FC72}"/>
            </c:ext>
          </c:extLst>
        </c:ser>
        <c:ser>
          <c:idx val="1"/>
          <c:order val="1"/>
          <c:tx>
            <c:strRef>
              <c:f>'Def cas Meningite affiche'!$C$4:$C$5</c:f>
              <c:strCache>
                <c:ptCount val="1"/>
                <c:pt idx="0">
                  <c:v>Definition de cas de meningite affichée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'Def cas Meningite affiche'!$A$6:$A$42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'Def cas Meningite affiche'!$C$6:$C$42</c:f>
              <c:numCache>
                <c:formatCode>0%</c:formatCode>
                <c:ptCount val="33"/>
                <c:pt idx="0">
                  <c:v>0.70967741935483875</c:v>
                </c:pt>
                <c:pt idx="1">
                  <c:v>0.1111111111111111</c:v>
                </c:pt>
                <c:pt idx="2">
                  <c:v>1</c:v>
                </c:pt>
                <c:pt idx="3">
                  <c:v>0.83333333333333337</c:v>
                </c:pt>
                <c:pt idx="4">
                  <c:v>0.88888888888888884</c:v>
                </c:pt>
                <c:pt idx="5">
                  <c:v>0.73333333333333328</c:v>
                </c:pt>
                <c:pt idx="6">
                  <c:v>0.67741935483870963</c:v>
                </c:pt>
                <c:pt idx="7">
                  <c:v>0.69230769230769229</c:v>
                </c:pt>
                <c:pt idx="8">
                  <c:v>0.6</c:v>
                </c:pt>
                <c:pt idx="9">
                  <c:v>1</c:v>
                </c:pt>
                <c:pt idx="10">
                  <c:v>0.9285714285714286</c:v>
                </c:pt>
                <c:pt idx="11">
                  <c:v>0.75</c:v>
                </c:pt>
                <c:pt idx="12">
                  <c:v>0.44444444444444442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0.82608695652173914</c:v>
                </c:pt>
                <c:pt idx="18">
                  <c:v>0.83333333333333337</c:v>
                </c:pt>
                <c:pt idx="19">
                  <c:v>0.91304347826086951</c:v>
                </c:pt>
                <c:pt idx="20">
                  <c:v>1</c:v>
                </c:pt>
                <c:pt idx="21">
                  <c:v>1</c:v>
                </c:pt>
                <c:pt idx="22">
                  <c:v>0.58333333333333337</c:v>
                </c:pt>
                <c:pt idx="23">
                  <c:v>0.53333333333333333</c:v>
                </c:pt>
                <c:pt idx="24">
                  <c:v>0.88888888888888884</c:v>
                </c:pt>
                <c:pt idx="25">
                  <c:v>1</c:v>
                </c:pt>
                <c:pt idx="26">
                  <c:v>0.83333333333333337</c:v>
                </c:pt>
                <c:pt idx="27">
                  <c:v>0.70588235294117652</c:v>
                </c:pt>
                <c:pt idx="28">
                  <c:v>0.875</c:v>
                </c:pt>
                <c:pt idx="29">
                  <c:v>0.81481481481481477</c:v>
                </c:pt>
                <c:pt idx="30">
                  <c:v>0.90476190476190477</c:v>
                </c:pt>
                <c:pt idx="31">
                  <c:v>0.95</c:v>
                </c:pt>
                <c:pt idx="3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4B-4188-99B2-AC0E1971FC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7817344"/>
        <c:axId val="117818880"/>
      </c:barChart>
      <c:catAx>
        <c:axId val="1178173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 algn="ctr">
              <a:defRPr sz="900"/>
            </a:pPr>
            <a:endParaRPr lang="fr-FR"/>
          </a:p>
        </c:txPr>
        <c:crossAx val="117818880"/>
        <c:crosses val="autoZero"/>
        <c:auto val="1"/>
        <c:lblAlgn val="ctr"/>
        <c:lblOffset val="100"/>
        <c:noMultiLvlLbl val="0"/>
      </c:catAx>
      <c:valAx>
        <c:axId val="117818880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117817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944174881832748"/>
          <c:y val="0.94589049180569751"/>
          <c:w val="0.71360870532023468"/>
          <c:h val="5.4109508194302526E-2"/>
        </c:manualLayout>
      </c:layout>
      <c:overlay val="0"/>
      <c:txPr>
        <a:bodyPr/>
        <a:lstStyle/>
        <a:p>
          <a:pPr algn="ctr">
            <a:defRPr/>
          </a:pPr>
          <a:endParaRPr lang="fr-FR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 algn="ctr">
        <a:defRPr lang="fr-FR" sz="1200" b="0" i="0" u="none" strike="noStrike" kern="1200" baseline="0">
          <a:solidFill>
            <a:sysClr val="windowText" lastClr="000000"/>
          </a:solidFill>
          <a:latin typeface="Arial Black" panose="020B0A04020102020204" pitchFamily="34" charset="0"/>
          <a:ea typeface="+mn-ea"/>
          <a:cs typeface="+mn-cs"/>
        </a:defRPr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[MASQUE_ANALYSE_PROGRES_ODK_NATIONAL_.xlsx]Connaisances_def_Cas_Meningites!Tableau croisé dynamique1</c:name>
    <c:fmtId val="36"/>
  </c:pivotSource>
  <c:chart>
    <c:title>
      <c:tx>
        <c:rich>
          <a:bodyPr/>
          <a:lstStyle/>
          <a:p>
            <a:pPr>
              <a:defRPr sz="1400"/>
            </a:pPr>
            <a:r>
              <a:rPr lang="fr-FR" sz="1400" dirty="0"/>
              <a:t>Proportion des</a:t>
            </a:r>
            <a:r>
              <a:rPr lang="fr-FR" sz="1400" baseline="0" dirty="0"/>
              <a:t> connaissances des agents sur les </a:t>
            </a:r>
            <a:r>
              <a:rPr lang="fr-FR" sz="1400" baseline="0" dirty="0" err="1"/>
              <a:t>definitiions</a:t>
            </a:r>
            <a:r>
              <a:rPr lang="fr-FR" sz="1400" baseline="0" dirty="0"/>
              <a:t> de cas de </a:t>
            </a:r>
            <a:r>
              <a:rPr lang="fr-FR" sz="1400" baseline="0" dirty="0" err="1"/>
              <a:t>meningites</a:t>
            </a:r>
            <a:r>
              <a:rPr lang="fr-FR" sz="1400" baseline="0" dirty="0"/>
              <a:t>   selon les trimestre (Q) en </a:t>
            </a:r>
            <a:r>
              <a:rPr lang="fr-FR" sz="1400" dirty="0"/>
              <a:t>2019</a:t>
            </a:r>
          </a:p>
        </c:rich>
      </c:tx>
      <c:layout>
        <c:manualLayout>
          <c:xMode val="edge"/>
          <c:yMode val="edge"/>
          <c:x val="0.22063956936752172"/>
          <c:y val="4.0748789584870559E-3"/>
        </c:manualLayout>
      </c:layout>
      <c:overlay val="1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6068624741243359"/>
          <c:y val="9.3192283643554377E-2"/>
          <c:w val="0.79927358870563303"/>
          <c:h val="0.8545245656238352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Connaisances_def_Cas_Meningites!$B$4:$B$5</c:f>
              <c:strCache>
                <c:ptCount val="1"/>
                <c:pt idx="0">
                  <c:v>VRAI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Connaisances_def_Cas_Meningites!$A$6:$A$42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Connaisances_def_Cas_Meningites!$B$6:$B$42</c:f>
              <c:numCache>
                <c:formatCode>0%</c:formatCode>
                <c:ptCount val="33"/>
                <c:pt idx="0">
                  <c:v>0.32258064516129031</c:v>
                </c:pt>
                <c:pt idx="1">
                  <c:v>0.33333333333333331</c:v>
                </c:pt>
                <c:pt idx="2">
                  <c:v>1</c:v>
                </c:pt>
                <c:pt idx="3">
                  <c:v>1</c:v>
                </c:pt>
                <c:pt idx="4">
                  <c:v>0.96296296296296291</c:v>
                </c:pt>
                <c:pt idx="5">
                  <c:v>0.6</c:v>
                </c:pt>
                <c:pt idx="6">
                  <c:v>0.4838709677419355</c:v>
                </c:pt>
                <c:pt idx="7">
                  <c:v>0.73076923076923073</c:v>
                </c:pt>
                <c:pt idx="8">
                  <c:v>0.85</c:v>
                </c:pt>
                <c:pt idx="9">
                  <c:v>1</c:v>
                </c:pt>
                <c:pt idx="10">
                  <c:v>0.75</c:v>
                </c:pt>
                <c:pt idx="11">
                  <c:v>0.375</c:v>
                </c:pt>
                <c:pt idx="12">
                  <c:v>0.51851851851851849</c:v>
                </c:pt>
                <c:pt idx="13">
                  <c:v>0.92592592592592593</c:v>
                </c:pt>
                <c:pt idx="14">
                  <c:v>1</c:v>
                </c:pt>
                <c:pt idx="15">
                  <c:v>0.967741935483871</c:v>
                </c:pt>
                <c:pt idx="16">
                  <c:v>1</c:v>
                </c:pt>
                <c:pt idx="17">
                  <c:v>0.69565217391304346</c:v>
                </c:pt>
                <c:pt idx="18">
                  <c:v>0.83333333333333337</c:v>
                </c:pt>
                <c:pt idx="19">
                  <c:v>0.95652173913043481</c:v>
                </c:pt>
                <c:pt idx="20">
                  <c:v>1</c:v>
                </c:pt>
                <c:pt idx="21">
                  <c:v>1</c:v>
                </c:pt>
                <c:pt idx="22">
                  <c:v>0.66666666666666663</c:v>
                </c:pt>
                <c:pt idx="23">
                  <c:v>0.46666666666666667</c:v>
                </c:pt>
                <c:pt idx="24">
                  <c:v>0.96296296296296291</c:v>
                </c:pt>
                <c:pt idx="25">
                  <c:v>1</c:v>
                </c:pt>
                <c:pt idx="26">
                  <c:v>0.96666666666666667</c:v>
                </c:pt>
                <c:pt idx="27">
                  <c:v>0.70588235294117652</c:v>
                </c:pt>
                <c:pt idx="28">
                  <c:v>0.6875</c:v>
                </c:pt>
                <c:pt idx="29">
                  <c:v>0.81481481481481477</c:v>
                </c:pt>
                <c:pt idx="30">
                  <c:v>0.95238095238095233</c:v>
                </c:pt>
                <c:pt idx="31">
                  <c:v>0.9</c:v>
                </c:pt>
                <c:pt idx="3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5C-4E3E-B780-CEA9B9B9833D}"/>
            </c:ext>
          </c:extLst>
        </c:ser>
        <c:ser>
          <c:idx val="1"/>
          <c:order val="1"/>
          <c:tx>
            <c:strRef>
              <c:f>Connaisances_def_Cas_Meningites!$C$4:$C$5</c:f>
              <c:strCache>
                <c:ptCount val="1"/>
                <c:pt idx="0">
                  <c:v>FAUX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Connaisances_def_Cas_Meningites!$A$6:$A$42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Connaisances_def_Cas_Meningites!$C$6:$C$42</c:f>
              <c:numCache>
                <c:formatCode>0%</c:formatCode>
                <c:ptCount val="33"/>
                <c:pt idx="0">
                  <c:v>0.67741935483870963</c:v>
                </c:pt>
                <c:pt idx="1">
                  <c:v>0.66666666666666663</c:v>
                </c:pt>
                <c:pt idx="2">
                  <c:v>0</c:v>
                </c:pt>
                <c:pt idx="3">
                  <c:v>0</c:v>
                </c:pt>
                <c:pt idx="4">
                  <c:v>3.7037037037037035E-2</c:v>
                </c:pt>
                <c:pt idx="5">
                  <c:v>0.4</c:v>
                </c:pt>
                <c:pt idx="6">
                  <c:v>0.5161290322580645</c:v>
                </c:pt>
                <c:pt idx="7">
                  <c:v>0.26923076923076922</c:v>
                </c:pt>
                <c:pt idx="8">
                  <c:v>0.15</c:v>
                </c:pt>
                <c:pt idx="9">
                  <c:v>0</c:v>
                </c:pt>
                <c:pt idx="10">
                  <c:v>0.25</c:v>
                </c:pt>
                <c:pt idx="11">
                  <c:v>0.625</c:v>
                </c:pt>
                <c:pt idx="12">
                  <c:v>0.48148148148148145</c:v>
                </c:pt>
                <c:pt idx="13">
                  <c:v>7.407407407407407E-2</c:v>
                </c:pt>
                <c:pt idx="14">
                  <c:v>0</c:v>
                </c:pt>
                <c:pt idx="15">
                  <c:v>3.2258064516129031E-2</c:v>
                </c:pt>
                <c:pt idx="16">
                  <c:v>0</c:v>
                </c:pt>
                <c:pt idx="17">
                  <c:v>0.30434782608695654</c:v>
                </c:pt>
                <c:pt idx="18">
                  <c:v>0.16666666666666666</c:v>
                </c:pt>
                <c:pt idx="19">
                  <c:v>4.3478260869565216E-2</c:v>
                </c:pt>
                <c:pt idx="20">
                  <c:v>0</c:v>
                </c:pt>
                <c:pt idx="21">
                  <c:v>0</c:v>
                </c:pt>
                <c:pt idx="22">
                  <c:v>0.33333333333333331</c:v>
                </c:pt>
                <c:pt idx="23">
                  <c:v>0.53333333333333333</c:v>
                </c:pt>
                <c:pt idx="24">
                  <c:v>3.7037037037037035E-2</c:v>
                </c:pt>
                <c:pt idx="25">
                  <c:v>0</c:v>
                </c:pt>
                <c:pt idx="26">
                  <c:v>3.3333333333333333E-2</c:v>
                </c:pt>
                <c:pt idx="27">
                  <c:v>0.29411764705882354</c:v>
                </c:pt>
                <c:pt idx="28">
                  <c:v>0.3125</c:v>
                </c:pt>
                <c:pt idx="29">
                  <c:v>0.18518518518518517</c:v>
                </c:pt>
                <c:pt idx="30">
                  <c:v>4.7619047619047616E-2</c:v>
                </c:pt>
                <c:pt idx="31">
                  <c:v>0.1</c:v>
                </c:pt>
                <c:pt idx="3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5C-4E3E-B780-CEA9B9B983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4544640"/>
        <c:axId val="94546176"/>
      </c:barChart>
      <c:catAx>
        <c:axId val="945446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 algn="ctr">
              <a:defRPr sz="900"/>
            </a:pPr>
            <a:endParaRPr lang="fr-FR"/>
          </a:p>
        </c:txPr>
        <c:crossAx val="94546176"/>
        <c:crosses val="autoZero"/>
        <c:auto val="1"/>
        <c:lblAlgn val="ctr"/>
        <c:lblOffset val="100"/>
        <c:noMultiLvlLbl val="0"/>
      </c:catAx>
      <c:valAx>
        <c:axId val="94546176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94544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6649514566121885"/>
          <c:y val="0.96079295018496214"/>
          <c:w val="0.65898898514854598"/>
          <c:h val="3.5988153797345539E-2"/>
        </c:manualLayout>
      </c:layout>
      <c:overlay val="0"/>
      <c:txPr>
        <a:bodyPr/>
        <a:lstStyle/>
        <a:p>
          <a:pPr algn="ctr">
            <a:defRPr sz="1600"/>
          </a:pPr>
          <a:endParaRPr lang="fr-FR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 algn="ctr">
        <a:defRPr lang="fr-FR" sz="1000" b="0" i="0" u="none" strike="noStrike" kern="1200" baseline="0">
          <a:solidFill>
            <a:sysClr val="windowText" lastClr="000000"/>
          </a:solidFill>
          <a:latin typeface="Arial Black" panose="020B0A04020102020204" pitchFamily="34" charset="0"/>
          <a:ea typeface="+mn-ea"/>
          <a:cs typeface="+mn-cs"/>
        </a:defRPr>
      </a:pPr>
      <a:endParaRPr lang="fr-FR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[MASQUE_ANALYSE_PROGRES_ODK_NATIONAL_.xlsx]Connaisances_def_Cas_PFA!Tableau croisé dynamique1</c:name>
    <c:fmtId val="37"/>
  </c:pivotSource>
  <c:chart>
    <c:title>
      <c:tx>
        <c:rich>
          <a:bodyPr/>
          <a:lstStyle/>
          <a:p>
            <a:pPr>
              <a:defRPr sz="1400"/>
            </a:pPr>
            <a:r>
              <a:rPr lang="fr-FR" sz="1400" b="0" i="0" u="none" strike="noStrike" baseline="0" dirty="0">
                <a:effectLst/>
              </a:rPr>
              <a:t>Proportion des connaissances des agents sur les </a:t>
            </a:r>
            <a:r>
              <a:rPr lang="fr-FR" sz="1400" b="0" i="0" u="none" strike="noStrike" baseline="0" dirty="0" err="1">
                <a:effectLst/>
              </a:rPr>
              <a:t>definitions</a:t>
            </a:r>
            <a:r>
              <a:rPr lang="fr-FR" sz="1400" b="0" i="0" u="none" strike="noStrike" baseline="0" dirty="0">
                <a:effectLst/>
              </a:rPr>
              <a:t> de cas de PFA</a:t>
            </a:r>
            <a:r>
              <a:rPr lang="fr-FR" sz="1400" dirty="0"/>
              <a:t>   selon les trimestre (Q) en 2019</a:t>
            </a:r>
          </a:p>
        </c:rich>
      </c:tx>
      <c:layout>
        <c:manualLayout>
          <c:xMode val="edge"/>
          <c:yMode val="edge"/>
          <c:x val="0.21318399652447964"/>
          <c:y val="5.7990184860586113E-3"/>
        </c:manualLayout>
      </c:layout>
      <c:overlay val="1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2"/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1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8235134795378444"/>
          <c:y val="8.4061227131700667E-2"/>
          <c:w val="0.77760842485400505"/>
          <c:h val="0.8450644536486513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Connaisances_def_Cas_PFA!$B$4:$B$5</c:f>
              <c:strCache>
                <c:ptCount val="1"/>
                <c:pt idx="0">
                  <c:v>VRAI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Connaisances_def_Cas_PFA!$A$6:$A$42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Connaisances_def_Cas_PFA!$B$6:$B$42</c:f>
              <c:numCache>
                <c:formatCode>0%</c:formatCode>
                <c:ptCount val="33"/>
                <c:pt idx="0">
                  <c:v>0.67741935483870963</c:v>
                </c:pt>
                <c:pt idx="1">
                  <c:v>1</c:v>
                </c:pt>
                <c:pt idx="2">
                  <c:v>1</c:v>
                </c:pt>
                <c:pt idx="3">
                  <c:v>0.66666666666666663</c:v>
                </c:pt>
                <c:pt idx="4">
                  <c:v>1</c:v>
                </c:pt>
                <c:pt idx="5">
                  <c:v>0.73333333333333328</c:v>
                </c:pt>
                <c:pt idx="6">
                  <c:v>0.70967741935483875</c:v>
                </c:pt>
                <c:pt idx="7">
                  <c:v>0.57692307692307687</c:v>
                </c:pt>
                <c:pt idx="8">
                  <c:v>0.9</c:v>
                </c:pt>
                <c:pt idx="9">
                  <c:v>1</c:v>
                </c:pt>
                <c:pt idx="10">
                  <c:v>0.8928571428571429</c:v>
                </c:pt>
                <c:pt idx="11">
                  <c:v>0.75</c:v>
                </c:pt>
                <c:pt idx="12">
                  <c:v>0.92592592592592593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0.82608695652173914</c:v>
                </c:pt>
                <c:pt idx="18">
                  <c:v>0.76666666666666672</c:v>
                </c:pt>
                <c:pt idx="19">
                  <c:v>0.91304347826086951</c:v>
                </c:pt>
                <c:pt idx="20">
                  <c:v>1</c:v>
                </c:pt>
                <c:pt idx="21">
                  <c:v>0.96</c:v>
                </c:pt>
                <c:pt idx="22">
                  <c:v>0.83333333333333337</c:v>
                </c:pt>
                <c:pt idx="23">
                  <c:v>0.73333333333333328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0.76470588235294112</c:v>
                </c:pt>
                <c:pt idx="28">
                  <c:v>0.8125</c:v>
                </c:pt>
                <c:pt idx="29">
                  <c:v>0.81481481481481477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61-43B3-B638-18D0A66E00C8}"/>
            </c:ext>
          </c:extLst>
        </c:ser>
        <c:ser>
          <c:idx val="1"/>
          <c:order val="1"/>
          <c:tx>
            <c:strRef>
              <c:f>Connaisances_def_Cas_PFA!$C$4:$C$5</c:f>
              <c:strCache>
                <c:ptCount val="1"/>
                <c:pt idx="0">
                  <c:v>FAUX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Connaisances_def_Cas_PFA!$A$6:$A$42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Connaisances_def_Cas_PFA!$C$6:$C$42</c:f>
              <c:numCache>
                <c:formatCode>0%</c:formatCode>
                <c:ptCount val="33"/>
                <c:pt idx="0">
                  <c:v>0.32258064516129031</c:v>
                </c:pt>
                <c:pt idx="1">
                  <c:v>0</c:v>
                </c:pt>
                <c:pt idx="2">
                  <c:v>0</c:v>
                </c:pt>
                <c:pt idx="3">
                  <c:v>0.33333333333333331</c:v>
                </c:pt>
                <c:pt idx="4">
                  <c:v>0</c:v>
                </c:pt>
                <c:pt idx="5">
                  <c:v>0.26666666666666666</c:v>
                </c:pt>
                <c:pt idx="6">
                  <c:v>0.29032258064516131</c:v>
                </c:pt>
                <c:pt idx="7">
                  <c:v>0.42307692307692307</c:v>
                </c:pt>
                <c:pt idx="8">
                  <c:v>0.1</c:v>
                </c:pt>
                <c:pt idx="9">
                  <c:v>0</c:v>
                </c:pt>
                <c:pt idx="10">
                  <c:v>0.10714285714285714</c:v>
                </c:pt>
                <c:pt idx="11">
                  <c:v>0.25</c:v>
                </c:pt>
                <c:pt idx="12">
                  <c:v>7.407407407407407E-2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0.17391304347826086</c:v>
                </c:pt>
                <c:pt idx="18">
                  <c:v>0.23333333333333334</c:v>
                </c:pt>
                <c:pt idx="19">
                  <c:v>8.6956521739130432E-2</c:v>
                </c:pt>
                <c:pt idx="20">
                  <c:v>0</c:v>
                </c:pt>
                <c:pt idx="21">
                  <c:v>0.04</c:v>
                </c:pt>
                <c:pt idx="22">
                  <c:v>0.16666666666666666</c:v>
                </c:pt>
                <c:pt idx="23">
                  <c:v>0.26666666666666666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0.23529411764705882</c:v>
                </c:pt>
                <c:pt idx="28">
                  <c:v>0.1875</c:v>
                </c:pt>
                <c:pt idx="29">
                  <c:v>0.18518518518518517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61-43B3-B638-18D0A66E00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4544640"/>
        <c:axId val="94546176"/>
      </c:barChart>
      <c:catAx>
        <c:axId val="945446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 algn="ctr">
              <a:defRPr sz="900"/>
            </a:pPr>
            <a:endParaRPr lang="fr-FR"/>
          </a:p>
        </c:txPr>
        <c:crossAx val="94546176"/>
        <c:crosses val="autoZero"/>
        <c:auto val="1"/>
        <c:lblAlgn val="ctr"/>
        <c:lblOffset val="100"/>
        <c:noMultiLvlLbl val="0"/>
      </c:catAx>
      <c:valAx>
        <c:axId val="94546176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94544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5748957178611013"/>
          <c:y val="0.9323542591609334"/>
          <c:w val="0.39748494798679929"/>
          <c:h val="6.5659877163848065E-2"/>
        </c:manualLayout>
      </c:layout>
      <c:overlay val="0"/>
      <c:txPr>
        <a:bodyPr/>
        <a:lstStyle/>
        <a:p>
          <a:pPr algn="ctr">
            <a:defRPr sz="1600"/>
          </a:pPr>
          <a:endParaRPr lang="fr-FR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 algn="ctr">
        <a:defRPr lang="fr-FR" sz="1000" b="0" i="0" u="none" strike="noStrike" kern="1200" baseline="0">
          <a:solidFill>
            <a:sysClr val="windowText" lastClr="000000"/>
          </a:solidFill>
          <a:latin typeface="Arial Black" panose="020B0A04020102020204" pitchFamily="34" charset="0"/>
          <a:ea typeface="+mn-ea"/>
          <a:cs typeface="+mn-cs"/>
        </a:defRPr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[MASQUE_ANALYSE_PROGRES_ODK_NATIONAL_.xlsx]Connaissance_def_Cas_Measles !Tableau croisé dynamique1</c:name>
    <c:fmtId val="41"/>
  </c:pivotSource>
  <c:chart>
    <c:title>
      <c:tx>
        <c:rich>
          <a:bodyPr/>
          <a:lstStyle/>
          <a:p>
            <a:pPr>
              <a:defRPr sz="1400"/>
            </a:pPr>
            <a:r>
              <a:rPr lang="fr-FR" sz="1400" dirty="0"/>
              <a:t>Proportion des</a:t>
            </a:r>
            <a:r>
              <a:rPr lang="fr-FR" sz="1400" baseline="0" dirty="0"/>
              <a:t> connaissances des agents sur les </a:t>
            </a:r>
            <a:r>
              <a:rPr lang="fr-FR" sz="1400" baseline="0" dirty="0" err="1"/>
              <a:t>définitiions</a:t>
            </a:r>
            <a:r>
              <a:rPr lang="fr-FR" sz="1400" baseline="0" dirty="0"/>
              <a:t> de cas de Rougeole   selon les trimestre (Q) en </a:t>
            </a:r>
            <a:r>
              <a:rPr lang="fr-FR" sz="1400" dirty="0"/>
              <a:t>2019 : </a:t>
            </a:r>
            <a:r>
              <a:rPr lang="fr-FR" sz="1400" dirty="0">
                <a:solidFill>
                  <a:srgbClr val="FF000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19375833197850595"/>
          <c:y val="1.4020008562777787E-2"/>
        </c:manualLayout>
      </c:layout>
      <c:overlay val="1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0"/>
        <c:marker>
          <c:symbol val="none"/>
        </c:marker>
      </c:pivotFmt>
      <c:pivotFmt>
        <c:idx val="12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9"/>
        <c:marker>
          <c:symbol val="none"/>
        </c:marker>
      </c:pivotFmt>
      <c:pivotFmt>
        <c:idx val="13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5443046910712468"/>
          <c:y val="0.10627177271061199"/>
          <c:w val="0.80552938246055772"/>
          <c:h val="0.8387641262732511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'Connaissance_def_Cas_Measles '!$B$4:$B$5</c:f>
              <c:strCache>
                <c:ptCount val="1"/>
                <c:pt idx="0">
                  <c:v>VRAI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'Connaissance_def_Cas_Measles '!$A$6:$A$42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'Connaissance_def_Cas_Measles '!$B$6:$B$42</c:f>
              <c:numCache>
                <c:formatCode>0%</c:formatCode>
                <c:ptCount val="33"/>
                <c:pt idx="0">
                  <c:v>0.74193548387096775</c:v>
                </c:pt>
                <c:pt idx="1">
                  <c:v>0.88888888888888884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0.8</c:v>
                </c:pt>
                <c:pt idx="6">
                  <c:v>0.77419354838709675</c:v>
                </c:pt>
                <c:pt idx="7">
                  <c:v>0.80769230769230771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0.875</c:v>
                </c:pt>
                <c:pt idx="12">
                  <c:v>0.77777777777777779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0.78260869565217395</c:v>
                </c:pt>
                <c:pt idx="18">
                  <c:v>0.9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0.83333333333333337</c:v>
                </c:pt>
                <c:pt idx="23">
                  <c:v>0.6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0.76470588235294112</c:v>
                </c:pt>
                <c:pt idx="28">
                  <c:v>1</c:v>
                </c:pt>
                <c:pt idx="29">
                  <c:v>0.92592592592592593</c:v>
                </c:pt>
                <c:pt idx="30">
                  <c:v>0.95238095238095233</c:v>
                </c:pt>
                <c:pt idx="31">
                  <c:v>1</c:v>
                </c:pt>
                <c:pt idx="3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5C-402D-823D-B0C6AC9928F9}"/>
            </c:ext>
          </c:extLst>
        </c:ser>
        <c:ser>
          <c:idx val="1"/>
          <c:order val="1"/>
          <c:tx>
            <c:strRef>
              <c:f>'Connaissance_def_Cas_Measles '!$C$4:$C$5</c:f>
              <c:strCache>
                <c:ptCount val="1"/>
                <c:pt idx="0">
                  <c:v>FAUX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'Connaissance_def_Cas_Measles '!$A$6:$A$42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'Connaissance_def_Cas_Measles '!$C$6:$C$42</c:f>
              <c:numCache>
                <c:formatCode>0%</c:formatCode>
                <c:ptCount val="33"/>
                <c:pt idx="0">
                  <c:v>0.25806451612903225</c:v>
                </c:pt>
                <c:pt idx="1">
                  <c:v>0.1111111111111111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0.2</c:v>
                </c:pt>
                <c:pt idx="6">
                  <c:v>0.22580645161290322</c:v>
                </c:pt>
                <c:pt idx="7">
                  <c:v>0.19230769230769232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0.125</c:v>
                </c:pt>
                <c:pt idx="12">
                  <c:v>0.22222222222222221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0.21739130434782608</c:v>
                </c:pt>
                <c:pt idx="18">
                  <c:v>0.1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0.16666666666666666</c:v>
                </c:pt>
                <c:pt idx="23">
                  <c:v>0.4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0.23529411764705882</c:v>
                </c:pt>
                <c:pt idx="28">
                  <c:v>0</c:v>
                </c:pt>
                <c:pt idx="29">
                  <c:v>7.407407407407407E-2</c:v>
                </c:pt>
                <c:pt idx="30">
                  <c:v>4.7619047619047616E-2</c:v>
                </c:pt>
                <c:pt idx="31">
                  <c:v>0</c:v>
                </c:pt>
                <c:pt idx="3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5C-402D-823D-B0C6AC9928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4544640"/>
        <c:axId val="94546176"/>
      </c:barChart>
      <c:catAx>
        <c:axId val="945446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 algn="ctr">
              <a:defRPr sz="900"/>
            </a:pPr>
            <a:endParaRPr lang="fr-FR"/>
          </a:p>
        </c:txPr>
        <c:crossAx val="94546176"/>
        <c:crosses val="autoZero"/>
        <c:auto val="1"/>
        <c:lblAlgn val="ctr"/>
        <c:lblOffset val="100"/>
        <c:noMultiLvlLbl val="0"/>
      </c:catAx>
      <c:valAx>
        <c:axId val="94546176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94544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6869699963581232"/>
          <c:y val="0.95599178835770238"/>
          <c:w val="0.38148284897660245"/>
          <c:h val="4.4008211642297651E-2"/>
        </c:manualLayout>
      </c:layout>
      <c:overlay val="0"/>
      <c:txPr>
        <a:bodyPr/>
        <a:lstStyle/>
        <a:p>
          <a:pPr algn="ctr">
            <a:defRPr sz="1800"/>
          </a:pPr>
          <a:endParaRPr lang="fr-FR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 algn="ctr">
        <a:defRPr lang="fr-FR" sz="1000" b="0" i="0" u="none" strike="noStrike" kern="1200" baseline="0">
          <a:solidFill>
            <a:sysClr val="windowText" lastClr="000000"/>
          </a:solidFill>
          <a:latin typeface="Arial Black" panose="020B0A04020102020204" pitchFamily="34" charset="0"/>
          <a:ea typeface="+mn-ea"/>
          <a:cs typeface="+mn-cs"/>
        </a:defRPr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[MASQUE_ANALYSE_PROGRES_ODK_NATIONAL_.xlsx]Connaisances_def_Cas_FJ!Tableau croisé dynamique1</c:name>
    <c:fmtId val="35"/>
  </c:pivotSource>
  <c:chart>
    <c:title>
      <c:tx>
        <c:rich>
          <a:bodyPr/>
          <a:lstStyle/>
          <a:p>
            <a:pPr>
              <a:defRPr/>
            </a:pPr>
            <a:r>
              <a:rPr lang="fr-FR" dirty="0"/>
              <a:t>Proportion des connaissances des agents sur les </a:t>
            </a:r>
            <a:r>
              <a:rPr lang="fr-FR" dirty="0" err="1"/>
              <a:t>definitiions</a:t>
            </a:r>
            <a:r>
              <a:rPr lang="fr-FR" dirty="0"/>
              <a:t> de cas de </a:t>
            </a:r>
            <a:r>
              <a:rPr lang="fr-FR" dirty="0" err="1"/>
              <a:t>fievre</a:t>
            </a:r>
            <a:r>
              <a:rPr lang="fr-FR" dirty="0"/>
              <a:t> Jaune   selon les trimestre (Q) en 2019</a:t>
            </a:r>
          </a:p>
        </c:rich>
      </c:tx>
      <c:layout>
        <c:manualLayout>
          <c:xMode val="edge"/>
          <c:yMode val="edge"/>
          <c:x val="0.18969502493120177"/>
          <c:y val="8.9341271365469526E-3"/>
        </c:manualLayout>
      </c:layout>
      <c:overlay val="1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4930410274742204"/>
          <c:y val="0.10223672982064068"/>
          <c:w val="0.81065564943709545"/>
          <c:h val="0.8487047631438968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Connaisances_def_Cas_FJ!$B$4:$B$5</c:f>
              <c:strCache>
                <c:ptCount val="1"/>
                <c:pt idx="0">
                  <c:v>VRAI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Connaisances_def_Cas_FJ!$A$6:$A$42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Connaisances_def_Cas_FJ!$B$6:$B$42</c:f>
              <c:numCache>
                <c:formatCode>0%</c:formatCode>
                <c:ptCount val="33"/>
                <c:pt idx="0">
                  <c:v>0.64516129032258063</c:v>
                </c:pt>
                <c:pt idx="1">
                  <c:v>0.88888888888888884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0.8</c:v>
                </c:pt>
                <c:pt idx="6">
                  <c:v>0.80645161290322576</c:v>
                </c:pt>
                <c:pt idx="7">
                  <c:v>0.76923076923076927</c:v>
                </c:pt>
                <c:pt idx="8">
                  <c:v>0.95</c:v>
                </c:pt>
                <c:pt idx="9">
                  <c:v>1</c:v>
                </c:pt>
                <c:pt idx="10">
                  <c:v>1</c:v>
                </c:pt>
                <c:pt idx="11">
                  <c:v>0.75</c:v>
                </c:pt>
                <c:pt idx="12">
                  <c:v>0.59259259259259256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0.73913043478260865</c:v>
                </c:pt>
                <c:pt idx="18">
                  <c:v>0.9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0.91666666666666663</c:v>
                </c:pt>
                <c:pt idx="23">
                  <c:v>0.66666666666666663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0.76470588235294112</c:v>
                </c:pt>
                <c:pt idx="28">
                  <c:v>0.875</c:v>
                </c:pt>
                <c:pt idx="29">
                  <c:v>0.85185185185185186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5C-48ED-9C12-47FE0771B9A4}"/>
            </c:ext>
          </c:extLst>
        </c:ser>
        <c:ser>
          <c:idx val="1"/>
          <c:order val="1"/>
          <c:tx>
            <c:strRef>
              <c:f>Connaisances_def_Cas_FJ!$C$4:$C$5</c:f>
              <c:strCache>
                <c:ptCount val="1"/>
                <c:pt idx="0">
                  <c:v>FAUX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Connaisances_def_Cas_FJ!$A$6:$A$42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Connaisances_def_Cas_FJ!$C$6:$C$42</c:f>
              <c:numCache>
                <c:formatCode>0%</c:formatCode>
                <c:ptCount val="33"/>
                <c:pt idx="0">
                  <c:v>0.35483870967741937</c:v>
                </c:pt>
                <c:pt idx="1">
                  <c:v>0.1111111111111111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0.2</c:v>
                </c:pt>
                <c:pt idx="6">
                  <c:v>0.19354838709677419</c:v>
                </c:pt>
                <c:pt idx="7">
                  <c:v>0.23076923076923078</c:v>
                </c:pt>
                <c:pt idx="8">
                  <c:v>0.05</c:v>
                </c:pt>
                <c:pt idx="9">
                  <c:v>0</c:v>
                </c:pt>
                <c:pt idx="10">
                  <c:v>0</c:v>
                </c:pt>
                <c:pt idx="11">
                  <c:v>0.25</c:v>
                </c:pt>
                <c:pt idx="12">
                  <c:v>0.40740740740740738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0.2608695652173913</c:v>
                </c:pt>
                <c:pt idx="18">
                  <c:v>0.1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8.3333333333333329E-2</c:v>
                </c:pt>
                <c:pt idx="23">
                  <c:v>0.33333333333333331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0.23529411764705882</c:v>
                </c:pt>
                <c:pt idx="28">
                  <c:v>0.125</c:v>
                </c:pt>
                <c:pt idx="29">
                  <c:v>0.14814814814814814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5C-48ED-9C12-47FE0771B9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4544640"/>
        <c:axId val="94546176"/>
      </c:barChart>
      <c:catAx>
        <c:axId val="945446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 algn="ctr">
              <a:defRPr sz="900"/>
            </a:pPr>
            <a:endParaRPr lang="fr-FR"/>
          </a:p>
        </c:txPr>
        <c:crossAx val="94546176"/>
        <c:crosses val="autoZero"/>
        <c:auto val="1"/>
        <c:lblAlgn val="ctr"/>
        <c:lblOffset val="100"/>
        <c:noMultiLvlLbl val="0"/>
      </c:catAx>
      <c:valAx>
        <c:axId val="94546176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94544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1839186549049789"/>
          <c:y val="0.95760277668290483"/>
          <c:w val="0.36422166279579127"/>
          <c:h val="3.893264554050796E-2"/>
        </c:manualLayout>
      </c:layout>
      <c:overlay val="0"/>
      <c:txPr>
        <a:bodyPr/>
        <a:lstStyle/>
        <a:p>
          <a:pPr algn="ctr">
            <a:defRPr/>
          </a:pPr>
          <a:endParaRPr lang="fr-FR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 algn="ctr">
        <a:defRPr lang="fr-FR" sz="1200" b="0" i="0" u="none" strike="noStrike" kern="1200" baseline="0">
          <a:solidFill>
            <a:sysClr val="windowText" lastClr="000000"/>
          </a:solidFill>
          <a:latin typeface="Arial Black" panose="020B0A04020102020204" pitchFamily="34" charset="0"/>
          <a:ea typeface="+mn-ea"/>
          <a:cs typeface="+mn-cs"/>
        </a:defRPr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[MASQUE_ANALYSE_PROGRES_ODK_NATIONAL_.xlsx]Procedures_Collect_ech_Febre Am!Tableau croisé dynamique1</c:name>
    <c:fmtId val="41"/>
  </c:pivotSource>
  <c:chart>
    <c:title>
      <c:tx>
        <c:rich>
          <a:bodyPr/>
          <a:lstStyle/>
          <a:p>
            <a:pPr>
              <a:defRPr sz="1200"/>
            </a:pPr>
            <a:r>
              <a:rPr lang="fr-FR" sz="1200" dirty="0"/>
              <a:t>Proportion des</a:t>
            </a:r>
            <a:r>
              <a:rPr lang="fr-FR" sz="1200" baseline="0" dirty="0"/>
              <a:t> connaissances des agents sur les </a:t>
            </a:r>
            <a:r>
              <a:rPr lang="fr-FR" sz="1200" baseline="0" dirty="0" err="1"/>
              <a:t>procedures</a:t>
            </a:r>
            <a:r>
              <a:rPr lang="fr-FR" sz="1200" baseline="0" dirty="0"/>
              <a:t> de collecte des </a:t>
            </a:r>
            <a:r>
              <a:rPr lang="fr-FR" sz="1200" baseline="0" dirty="0" err="1"/>
              <a:t>echantillon</a:t>
            </a:r>
            <a:r>
              <a:rPr lang="fr-FR" sz="1200" baseline="0" dirty="0"/>
              <a:t> de </a:t>
            </a:r>
            <a:r>
              <a:rPr lang="fr-FR" sz="1200" baseline="0" dirty="0" err="1">
                <a:solidFill>
                  <a:srgbClr val="FF0000"/>
                </a:solidFill>
              </a:rPr>
              <a:t>Febre</a:t>
            </a:r>
            <a:r>
              <a:rPr lang="fr-FR" sz="1200" baseline="0" dirty="0">
                <a:solidFill>
                  <a:srgbClr val="FF0000"/>
                </a:solidFill>
              </a:rPr>
              <a:t> </a:t>
            </a:r>
            <a:r>
              <a:rPr lang="fr-FR" sz="1200" baseline="0" dirty="0" err="1">
                <a:solidFill>
                  <a:srgbClr val="FF0000"/>
                </a:solidFill>
              </a:rPr>
              <a:t>amarela</a:t>
            </a:r>
            <a:r>
              <a:rPr lang="fr-FR" sz="1200" baseline="0" dirty="0"/>
              <a:t>   selon les trimestre (Q) en </a:t>
            </a:r>
            <a:r>
              <a:rPr lang="fr-FR" sz="1200" dirty="0"/>
              <a:t>2019</a:t>
            </a:r>
          </a:p>
        </c:rich>
      </c:tx>
      <c:layout>
        <c:manualLayout>
          <c:xMode val="edge"/>
          <c:yMode val="edge"/>
          <c:x val="0.19411574644505902"/>
          <c:y val="4.8002048524422259E-3"/>
        </c:manualLayout>
      </c:layout>
      <c:overlay val="1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1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3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3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5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7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9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1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3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5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7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9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5856081202390418"/>
          <c:y val="8.5948016573721628E-2"/>
          <c:w val="0.80139904844956267"/>
          <c:h val="0.8337810282813038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'Procedures_Collect_ech_Febre Am'!$B$4:$B$5</c:f>
              <c:strCache>
                <c:ptCount val="1"/>
                <c:pt idx="0">
                  <c:v>Ne connaissent pas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'Procedures_Collect_ech_Febre Am'!$A$6:$A$42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'Procedures_Collect_ech_Febre Am'!$B$6:$B$42</c:f>
              <c:numCache>
                <c:formatCode>0%</c:formatCode>
                <c:ptCount val="33"/>
                <c:pt idx="0">
                  <c:v>0.35483870967741937</c:v>
                </c:pt>
                <c:pt idx="1">
                  <c:v>0.22222222222222221</c:v>
                </c:pt>
                <c:pt idx="2">
                  <c:v>0</c:v>
                </c:pt>
                <c:pt idx="3">
                  <c:v>0.33333333333333331</c:v>
                </c:pt>
                <c:pt idx="4">
                  <c:v>0</c:v>
                </c:pt>
                <c:pt idx="5">
                  <c:v>0.2</c:v>
                </c:pt>
                <c:pt idx="6">
                  <c:v>0.4838709677419355</c:v>
                </c:pt>
                <c:pt idx="7">
                  <c:v>0.23076923076923078</c:v>
                </c:pt>
                <c:pt idx="8">
                  <c:v>0.15</c:v>
                </c:pt>
                <c:pt idx="9">
                  <c:v>0.5</c:v>
                </c:pt>
                <c:pt idx="10">
                  <c:v>7.1428571428571425E-2</c:v>
                </c:pt>
                <c:pt idx="11">
                  <c:v>0.125</c:v>
                </c:pt>
                <c:pt idx="12">
                  <c:v>0.44444444444444442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0.17391304347826086</c:v>
                </c:pt>
                <c:pt idx="18">
                  <c:v>0.13333333333333333</c:v>
                </c:pt>
                <c:pt idx="19">
                  <c:v>4.3478260869565216E-2</c:v>
                </c:pt>
                <c:pt idx="20">
                  <c:v>0</c:v>
                </c:pt>
                <c:pt idx="21">
                  <c:v>0</c:v>
                </c:pt>
                <c:pt idx="22">
                  <c:v>0.16666666666666666</c:v>
                </c:pt>
                <c:pt idx="23">
                  <c:v>0.33333333333333331</c:v>
                </c:pt>
                <c:pt idx="24">
                  <c:v>3.7037037037037035E-2</c:v>
                </c:pt>
                <c:pt idx="25">
                  <c:v>0</c:v>
                </c:pt>
                <c:pt idx="26">
                  <c:v>0.1</c:v>
                </c:pt>
                <c:pt idx="27">
                  <c:v>0.23529411764705882</c:v>
                </c:pt>
                <c:pt idx="28">
                  <c:v>0.1875</c:v>
                </c:pt>
                <c:pt idx="29">
                  <c:v>0.1111111111111111</c:v>
                </c:pt>
                <c:pt idx="30">
                  <c:v>4.7619047619047616E-2</c:v>
                </c:pt>
                <c:pt idx="31">
                  <c:v>0.05</c:v>
                </c:pt>
                <c:pt idx="3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6B-4BE9-9DC4-16A43C489AAA}"/>
            </c:ext>
          </c:extLst>
        </c:ser>
        <c:ser>
          <c:idx val="1"/>
          <c:order val="1"/>
          <c:tx>
            <c:strRef>
              <c:f>'Procedures_Collect_ech_Febre Am'!$C$4:$C$5</c:f>
              <c:strCache>
                <c:ptCount val="1"/>
                <c:pt idx="0">
                  <c:v>Connaissent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'Procedures_Collect_ech_Febre Am'!$A$6:$A$42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'Procedures_Collect_ech_Febre Am'!$C$6:$C$42</c:f>
              <c:numCache>
                <c:formatCode>0%</c:formatCode>
                <c:ptCount val="33"/>
                <c:pt idx="0">
                  <c:v>0.64516129032258063</c:v>
                </c:pt>
                <c:pt idx="1">
                  <c:v>0.77777777777777779</c:v>
                </c:pt>
                <c:pt idx="2">
                  <c:v>1</c:v>
                </c:pt>
                <c:pt idx="3">
                  <c:v>0.66666666666666663</c:v>
                </c:pt>
                <c:pt idx="4">
                  <c:v>1</c:v>
                </c:pt>
                <c:pt idx="5">
                  <c:v>0.8</c:v>
                </c:pt>
                <c:pt idx="6">
                  <c:v>0.5161290322580645</c:v>
                </c:pt>
                <c:pt idx="7">
                  <c:v>0.76923076923076927</c:v>
                </c:pt>
                <c:pt idx="8">
                  <c:v>0.85</c:v>
                </c:pt>
                <c:pt idx="9">
                  <c:v>0.5</c:v>
                </c:pt>
                <c:pt idx="10">
                  <c:v>0.9285714285714286</c:v>
                </c:pt>
                <c:pt idx="11">
                  <c:v>0.875</c:v>
                </c:pt>
                <c:pt idx="12">
                  <c:v>0.55555555555555558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0.82608695652173914</c:v>
                </c:pt>
                <c:pt idx="18">
                  <c:v>0.8666666666666667</c:v>
                </c:pt>
                <c:pt idx="19">
                  <c:v>0.95652173913043481</c:v>
                </c:pt>
                <c:pt idx="20">
                  <c:v>1</c:v>
                </c:pt>
                <c:pt idx="21">
                  <c:v>1</c:v>
                </c:pt>
                <c:pt idx="22">
                  <c:v>0.83333333333333337</c:v>
                </c:pt>
                <c:pt idx="23">
                  <c:v>0.66666666666666663</c:v>
                </c:pt>
                <c:pt idx="24">
                  <c:v>0.96296296296296291</c:v>
                </c:pt>
                <c:pt idx="25">
                  <c:v>1</c:v>
                </c:pt>
                <c:pt idx="26">
                  <c:v>0.9</c:v>
                </c:pt>
                <c:pt idx="27">
                  <c:v>0.76470588235294112</c:v>
                </c:pt>
                <c:pt idx="28">
                  <c:v>0.8125</c:v>
                </c:pt>
                <c:pt idx="29">
                  <c:v>0.88888888888888884</c:v>
                </c:pt>
                <c:pt idx="30">
                  <c:v>0.95238095238095233</c:v>
                </c:pt>
                <c:pt idx="31">
                  <c:v>0.95</c:v>
                </c:pt>
                <c:pt idx="3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6B-4BE9-9DC4-16A43C489A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4544640"/>
        <c:axId val="94546176"/>
      </c:barChart>
      <c:catAx>
        <c:axId val="945446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 algn="ctr">
              <a:defRPr sz="900"/>
            </a:pPr>
            <a:endParaRPr lang="fr-FR"/>
          </a:p>
        </c:txPr>
        <c:crossAx val="94546176"/>
        <c:crosses val="autoZero"/>
        <c:auto val="1"/>
        <c:lblAlgn val="ctr"/>
        <c:lblOffset val="100"/>
        <c:noMultiLvlLbl val="0"/>
      </c:catAx>
      <c:valAx>
        <c:axId val="94546176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94544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089399721525268"/>
          <c:y val="0.92978912383679535"/>
          <c:w val="0.66724233890235229"/>
          <c:h val="7.0210869982715571E-2"/>
        </c:manualLayout>
      </c:layout>
      <c:overlay val="0"/>
      <c:txPr>
        <a:bodyPr/>
        <a:lstStyle/>
        <a:p>
          <a:pPr algn="ctr">
            <a:defRPr sz="2000"/>
          </a:pPr>
          <a:endParaRPr lang="fr-FR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 algn="ctr">
        <a:defRPr lang="fr-FR" sz="1000" b="0" i="0" u="none" strike="noStrike" kern="1200" baseline="0">
          <a:solidFill>
            <a:sysClr val="windowText" lastClr="000000"/>
          </a:solidFill>
          <a:latin typeface="Arial Black" panose="020B0A04020102020204" pitchFamily="34" charset="0"/>
          <a:ea typeface="+mn-ea"/>
          <a:cs typeface="+mn-cs"/>
        </a:defRPr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[MASQUE_ANALYSE_PROGRES_ODK_NATIONAL_.xlsx]Connaisances_def_Cas_Tetanos NN!Tableau croisé dynamique1</c:name>
    <c:fmtId val="42"/>
  </c:pivotSource>
  <c:chart>
    <c:title>
      <c:tx>
        <c:rich>
          <a:bodyPr/>
          <a:lstStyle/>
          <a:p>
            <a:pPr>
              <a:defRPr sz="1400"/>
            </a:pPr>
            <a:r>
              <a:rPr lang="fr-FR" sz="1400" dirty="0"/>
              <a:t>Proportion des</a:t>
            </a:r>
            <a:r>
              <a:rPr lang="fr-FR" sz="1400" baseline="0" dirty="0"/>
              <a:t> connaissances des agents sur les </a:t>
            </a:r>
            <a:r>
              <a:rPr lang="fr-FR" sz="1400" baseline="0" dirty="0" err="1"/>
              <a:t>definitiions</a:t>
            </a:r>
            <a:r>
              <a:rPr lang="fr-FR" sz="1400" baseline="0" dirty="0"/>
              <a:t> de cas de </a:t>
            </a:r>
            <a:r>
              <a:rPr lang="fr-FR" sz="1400" baseline="0" dirty="0" err="1"/>
              <a:t>tetanos</a:t>
            </a:r>
            <a:r>
              <a:rPr lang="fr-FR" sz="1400" baseline="0" dirty="0"/>
              <a:t> </a:t>
            </a:r>
            <a:r>
              <a:rPr lang="fr-FR" sz="1400" baseline="0" dirty="0" err="1"/>
              <a:t>neonatal</a:t>
            </a:r>
            <a:r>
              <a:rPr lang="fr-FR" sz="1400" baseline="0" dirty="0"/>
              <a:t>   selon les trimestre (Q) en </a:t>
            </a:r>
            <a:r>
              <a:rPr lang="fr-FR" sz="1400" dirty="0"/>
              <a:t>2019</a:t>
            </a:r>
          </a:p>
        </c:rich>
      </c:tx>
      <c:layout>
        <c:manualLayout>
          <c:xMode val="edge"/>
          <c:yMode val="edge"/>
          <c:x val="0.15782209898165941"/>
          <c:y val="7.8463004176127921E-3"/>
        </c:manualLayout>
      </c:layout>
      <c:overlay val="1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4948548314710858"/>
          <c:y val="9.9812879016772549E-2"/>
          <c:w val="0.81047443690450716"/>
          <c:h val="0.8434474538450532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'Connaisances_def_Cas_Tetanos NN'!$B$4:$B$5</c:f>
              <c:strCache>
                <c:ptCount val="1"/>
                <c:pt idx="0">
                  <c:v>VRAI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'Connaisances_def_Cas_Tetanos NN'!$A$6:$A$42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'Connaisances_def_Cas_Tetanos NN'!$B$6:$B$42</c:f>
              <c:numCache>
                <c:formatCode>0%</c:formatCode>
                <c:ptCount val="33"/>
                <c:pt idx="0">
                  <c:v>0.25806451612903225</c:v>
                </c:pt>
                <c:pt idx="1">
                  <c:v>0.55555555555555558</c:v>
                </c:pt>
                <c:pt idx="2">
                  <c:v>1</c:v>
                </c:pt>
                <c:pt idx="3">
                  <c:v>0.83333333333333337</c:v>
                </c:pt>
                <c:pt idx="4">
                  <c:v>1</c:v>
                </c:pt>
                <c:pt idx="5">
                  <c:v>0.66666666666666663</c:v>
                </c:pt>
                <c:pt idx="6">
                  <c:v>0.4838709677419355</c:v>
                </c:pt>
                <c:pt idx="7">
                  <c:v>0.61538461538461542</c:v>
                </c:pt>
                <c:pt idx="8">
                  <c:v>1</c:v>
                </c:pt>
                <c:pt idx="9">
                  <c:v>0.5</c:v>
                </c:pt>
                <c:pt idx="10">
                  <c:v>0.8571428571428571</c:v>
                </c:pt>
                <c:pt idx="11">
                  <c:v>0.5</c:v>
                </c:pt>
                <c:pt idx="12">
                  <c:v>0.51851851851851849</c:v>
                </c:pt>
                <c:pt idx="13">
                  <c:v>1</c:v>
                </c:pt>
                <c:pt idx="14">
                  <c:v>1</c:v>
                </c:pt>
                <c:pt idx="15">
                  <c:v>0.967741935483871</c:v>
                </c:pt>
                <c:pt idx="16">
                  <c:v>1</c:v>
                </c:pt>
                <c:pt idx="17">
                  <c:v>0.78260869565217395</c:v>
                </c:pt>
                <c:pt idx="18">
                  <c:v>0.76666666666666672</c:v>
                </c:pt>
                <c:pt idx="19">
                  <c:v>0.95652173913043481</c:v>
                </c:pt>
                <c:pt idx="20">
                  <c:v>1</c:v>
                </c:pt>
                <c:pt idx="21">
                  <c:v>1</c:v>
                </c:pt>
                <c:pt idx="22">
                  <c:v>0.41666666666666669</c:v>
                </c:pt>
                <c:pt idx="23">
                  <c:v>0.4</c:v>
                </c:pt>
                <c:pt idx="24">
                  <c:v>0.88888888888888884</c:v>
                </c:pt>
                <c:pt idx="25">
                  <c:v>1</c:v>
                </c:pt>
                <c:pt idx="26">
                  <c:v>0.9</c:v>
                </c:pt>
                <c:pt idx="27">
                  <c:v>0.70588235294117652</c:v>
                </c:pt>
                <c:pt idx="28">
                  <c:v>0.8125</c:v>
                </c:pt>
                <c:pt idx="29">
                  <c:v>0.70370370370370372</c:v>
                </c:pt>
                <c:pt idx="30">
                  <c:v>0.95238095238095233</c:v>
                </c:pt>
                <c:pt idx="31">
                  <c:v>0.9</c:v>
                </c:pt>
                <c:pt idx="3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8C-4695-87D1-17F617C8A71A}"/>
            </c:ext>
          </c:extLst>
        </c:ser>
        <c:ser>
          <c:idx val="1"/>
          <c:order val="1"/>
          <c:tx>
            <c:strRef>
              <c:f>'Connaisances_def_Cas_Tetanos NN'!$C$4:$C$5</c:f>
              <c:strCache>
                <c:ptCount val="1"/>
                <c:pt idx="0">
                  <c:v>FAUX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'Connaisances_def_Cas_Tetanos NN'!$A$6:$A$42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'Connaisances_def_Cas_Tetanos NN'!$C$6:$C$42</c:f>
              <c:numCache>
                <c:formatCode>0%</c:formatCode>
                <c:ptCount val="33"/>
                <c:pt idx="0">
                  <c:v>0.74193548387096775</c:v>
                </c:pt>
                <c:pt idx="1">
                  <c:v>0.44444444444444442</c:v>
                </c:pt>
                <c:pt idx="2">
                  <c:v>0</c:v>
                </c:pt>
                <c:pt idx="3">
                  <c:v>0.16666666666666666</c:v>
                </c:pt>
                <c:pt idx="4">
                  <c:v>0</c:v>
                </c:pt>
                <c:pt idx="5">
                  <c:v>0.33333333333333331</c:v>
                </c:pt>
                <c:pt idx="6">
                  <c:v>0.5161290322580645</c:v>
                </c:pt>
                <c:pt idx="7">
                  <c:v>0.38461538461538464</c:v>
                </c:pt>
                <c:pt idx="8">
                  <c:v>0</c:v>
                </c:pt>
                <c:pt idx="9">
                  <c:v>0.5</c:v>
                </c:pt>
                <c:pt idx="10">
                  <c:v>0.14285714285714285</c:v>
                </c:pt>
                <c:pt idx="11">
                  <c:v>0.5</c:v>
                </c:pt>
                <c:pt idx="12">
                  <c:v>0.48148148148148145</c:v>
                </c:pt>
                <c:pt idx="13">
                  <c:v>0</c:v>
                </c:pt>
                <c:pt idx="14">
                  <c:v>0</c:v>
                </c:pt>
                <c:pt idx="15">
                  <c:v>3.2258064516129031E-2</c:v>
                </c:pt>
                <c:pt idx="16">
                  <c:v>0</c:v>
                </c:pt>
                <c:pt idx="17">
                  <c:v>0.21739130434782608</c:v>
                </c:pt>
                <c:pt idx="18">
                  <c:v>0.23333333333333334</c:v>
                </c:pt>
                <c:pt idx="19">
                  <c:v>4.3478260869565216E-2</c:v>
                </c:pt>
                <c:pt idx="20">
                  <c:v>0</c:v>
                </c:pt>
                <c:pt idx="21">
                  <c:v>0</c:v>
                </c:pt>
                <c:pt idx="22">
                  <c:v>0.58333333333333337</c:v>
                </c:pt>
                <c:pt idx="23">
                  <c:v>0.6</c:v>
                </c:pt>
                <c:pt idx="24">
                  <c:v>0.1111111111111111</c:v>
                </c:pt>
                <c:pt idx="25">
                  <c:v>0</c:v>
                </c:pt>
                <c:pt idx="26">
                  <c:v>0.1</c:v>
                </c:pt>
                <c:pt idx="27">
                  <c:v>0.29411764705882354</c:v>
                </c:pt>
                <c:pt idx="28">
                  <c:v>0.1875</c:v>
                </c:pt>
                <c:pt idx="29">
                  <c:v>0.29629629629629628</c:v>
                </c:pt>
                <c:pt idx="30">
                  <c:v>4.7619047619047616E-2</c:v>
                </c:pt>
                <c:pt idx="31">
                  <c:v>0.1</c:v>
                </c:pt>
                <c:pt idx="3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8C-4695-87D1-17F617C8A7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4544640"/>
        <c:axId val="94546176"/>
      </c:barChart>
      <c:catAx>
        <c:axId val="945446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 algn="ctr">
              <a:defRPr sz="900"/>
            </a:pPr>
            <a:endParaRPr lang="fr-FR"/>
          </a:p>
        </c:txPr>
        <c:crossAx val="94546176"/>
        <c:crosses val="autoZero"/>
        <c:auto val="1"/>
        <c:lblAlgn val="ctr"/>
        <c:lblOffset val="100"/>
        <c:noMultiLvlLbl val="0"/>
      </c:catAx>
      <c:valAx>
        <c:axId val="94546176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94544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4663017291905859"/>
          <c:y val="0.95071477675078486"/>
          <c:w val="0.61023131498607497"/>
          <c:h val="3.7681272507369759E-2"/>
        </c:manualLayout>
      </c:layout>
      <c:overlay val="0"/>
      <c:txPr>
        <a:bodyPr/>
        <a:lstStyle/>
        <a:p>
          <a:pPr algn="ctr">
            <a:defRPr sz="1400"/>
          </a:pPr>
          <a:endParaRPr lang="fr-FR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 algn="ctr">
        <a:defRPr lang="fr-FR" sz="1000" b="0" i="0" u="none" strike="noStrike" kern="1200" baseline="0">
          <a:solidFill>
            <a:sysClr val="windowText" lastClr="000000"/>
          </a:solidFill>
          <a:latin typeface="Arial Black" panose="020B0A04020102020204" pitchFamily="34" charset="0"/>
          <a:ea typeface="+mn-ea"/>
          <a:cs typeface="+mn-cs"/>
        </a:defRPr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[MASQUE_ANALYSE_PROGRES_ODK_NATIONAL_.xlsx]Visites selon Mois!Tableau croisé dynamique2</c:name>
    <c:fmtId val="51"/>
  </c:pivotSource>
  <c:chart>
    <c:title>
      <c:tx>
        <c:rich>
          <a:bodyPr/>
          <a:lstStyle/>
          <a:p>
            <a:pPr>
              <a:defRPr sz="2000"/>
            </a:pPr>
            <a:r>
              <a:rPr lang="en-US" sz="2000" b="1" i="0" baseline="0" dirty="0" err="1">
                <a:effectLst/>
              </a:rPr>
              <a:t>Nombre</a:t>
            </a:r>
            <a:r>
              <a:rPr lang="en-US" sz="2000" b="1" i="0" baseline="0" dirty="0">
                <a:effectLst/>
              </a:rPr>
              <a:t> de </a:t>
            </a:r>
            <a:r>
              <a:rPr lang="en-US" sz="2000" b="1" i="0" baseline="0" dirty="0" err="1">
                <a:effectLst/>
              </a:rPr>
              <a:t>visites</a:t>
            </a:r>
            <a:r>
              <a:rPr lang="en-US" sz="2000" b="1" i="0" baseline="0" dirty="0">
                <a:effectLst/>
              </a:rPr>
              <a:t> des sites </a:t>
            </a:r>
            <a:r>
              <a:rPr lang="en-US" sz="2000" b="1" i="0" baseline="0" dirty="0" err="1">
                <a:effectLst/>
              </a:rPr>
              <a:t>prioritaires</a:t>
            </a:r>
            <a:r>
              <a:rPr lang="en-US" sz="2000" b="1" i="0" baseline="0" dirty="0">
                <a:effectLst/>
              </a:rPr>
              <a:t> </a:t>
            </a:r>
            <a:r>
              <a:rPr lang="en-US" sz="2000" b="1" i="0" baseline="0" dirty="0" err="1">
                <a:effectLst/>
              </a:rPr>
              <a:t>realisés</a:t>
            </a:r>
            <a:r>
              <a:rPr lang="en-US" sz="2000" b="1" i="0" baseline="0" dirty="0">
                <a:effectLst/>
              </a:rPr>
              <a:t> </a:t>
            </a:r>
            <a:r>
              <a:rPr lang="en-US" sz="2000" b="1" i="0" baseline="0" dirty="0" err="1">
                <a:effectLst/>
              </a:rPr>
              <a:t>selon</a:t>
            </a:r>
            <a:r>
              <a:rPr lang="en-US" sz="2000" b="1" i="0" baseline="0" dirty="0">
                <a:effectLst/>
              </a:rPr>
              <a:t> les </a:t>
            </a:r>
            <a:r>
              <a:rPr lang="en-US" sz="2000" b="1" i="0" baseline="0" dirty="0" err="1">
                <a:effectLst/>
              </a:rPr>
              <a:t>mois</a:t>
            </a:r>
            <a:r>
              <a:rPr lang="en-US" sz="2000" b="1" i="0" baseline="0" dirty="0">
                <a:effectLst/>
              </a:rPr>
              <a:t>  </a:t>
            </a:r>
            <a:r>
              <a:rPr lang="fr-FR" sz="2000" b="1" i="0" baseline="0" dirty="0">
                <a:effectLst/>
              </a:rPr>
              <a:t> selon les trimestre (Q) en </a:t>
            </a:r>
            <a:r>
              <a:rPr lang="en-US" sz="2000" b="1" i="0" baseline="0" dirty="0">
                <a:effectLst/>
              </a:rPr>
              <a:t>2019 (</a:t>
            </a:r>
            <a:r>
              <a:rPr lang="en-US" sz="2000" b="1" i="0" baseline="0" dirty="0">
                <a:solidFill>
                  <a:srgbClr val="FF0000"/>
                </a:solidFill>
                <a:effectLst/>
              </a:rPr>
              <a:t>n=636</a:t>
            </a:r>
            <a:r>
              <a:rPr lang="en-US" sz="2000" b="1" i="0" baseline="0" dirty="0">
                <a:effectLst/>
              </a:rPr>
              <a:t>) : </a:t>
            </a:r>
            <a:r>
              <a:rPr lang="en-US" sz="2000" b="1" i="0" baseline="0" dirty="0">
                <a:solidFill>
                  <a:schemeClr val="accent4">
                    <a:lumMod val="50000"/>
                  </a:schemeClr>
                </a:solidFill>
                <a:effectLst/>
              </a:rPr>
              <a:t>Ensemble des regions</a:t>
            </a:r>
            <a:endParaRPr lang="fr-FR" sz="2000" dirty="0">
              <a:solidFill>
                <a:schemeClr val="accent4">
                  <a:lumMod val="50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.16081760341683404"/>
          <c:y val="6.5539225100449232E-3"/>
        </c:manualLayout>
      </c:layout>
      <c:overlay val="1"/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spPr/>
          <c:txPr>
            <a:bodyPr/>
            <a:lstStyle/>
            <a:p>
              <a:pPr algn="ctr">
                <a:defRPr lang="fr-FR" sz="1000" b="0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FFFF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rgbClr val="FFFF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1.11770950044682E-2"/>
          <c:y val="0.21890230722594395"/>
          <c:w val="0.98635316031215559"/>
          <c:h val="0.410924961496025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'Visites selon Mois'!$B$4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'Visites selon Mois'!$A$5:$A$14</c:f>
              <c:strCache>
                <c:ptCount val="9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Aout</c:v>
                </c:pt>
                <c:pt idx="8">
                  <c:v>Septembre</c:v>
                </c:pt>
              </c:strCache>
            </c:strRef>
          </c:cat>
          <c:val>
            <c:numRef>
              <c:f>'Visites selon Mois'!$B$5:$B$14</c:f>
              <c:numCache>
                <c:formatCode>General</c:formatCode>
                <c:ptCount val="9"/>
                <c:pt idx="0">
                  <c:v>4</c:v>
                </c:pt>
                <c:pt idx="1">
                  <c:v>108</c:v>
                </c:pt>
                <c:pt idx="2">
                  <c:v>86</c:v>
                </c:pt>
                <c:pt idx="3">
                  <c:v>110</c:v>
                </c:pt>
                <c:pt idx="4">
                  <c:v>98</c:v>
                </c:pt>
                <c:pt idx="5">
                  <c:v>25</c:v>
                </c:pt>
                <c:pt idx="6">
                  <c:v>26</c:v>
                </c:pt>
                <c:pt idx="7">
                  <c:v>105</c:v>
                </c:pt>
                <c:pt idx="8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E4-45DC-B1F7-192D01B274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3809280"/>
        <c:axId val="134480256"/>
      </c:barChart>
      <c:catAx>
        <c:axId val="133809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3200"/>
                </a:pPr>
                <a:r>
                  <a:rPr lang="fr-FR" sz="3200" b="1" i="0" baseline="0">
                    <a:effectLst/>
                  </a:rPr>
                  <a:t>Mois de visites</a:t>
                </a:r>
                <a:endParaRPr lang="fr-FR" sz="3200">
                  <a:effectLst/>
                </a:endParaRPr>
              </a:p>
            </c:rich>
          </c:tx>
          <c:layout>
            <c:manualLayout>
              <c:xMode val="edge"/>
              <c:yMode val="edge"/>
              <c:x val="0.34008011381754855"/>
              <c:y val="0.9525463952767493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 algn="ctr">
              <a:defRPr sz="2800"/>
            </a:pPr>
            <a:endParaRPr lang="fr-FR"/>
          </a:p>
        </c:txPr>
        <c:crossAx val="134480256"/>
        <c:crosses val="autoZero"/>
        <c:auto val="1"/>
        <c:lblAlgn val="ctr"/>
        <c:lblOffset val="100"/>
        <c:noMultiLvlLbl val="0"/>
      </c:catAx>
      <c:valAx>
        <c:axId val="13448025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33809280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 algn="ctr">
        <a:defRPr lang="fr-FR" sz="1000" b="0" i="0" u="none" strike="noStrike" kern="1200" baseline="0">
          <a:solidFill>
            <a:sysClr val="windowText" lastClr="000000"/>
          </a:solidFill>
          <a:latin typeface="Arial Black" panose="020B0A04020102020204" pitchFamily="34" charset="0"/>
          <a:ea typeface="+mn-ea"/>
          <a:cs typeface="+mn-cs"/>
        </a:defRPr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[MASQUE_ANALYSE_PROGRES_ODK_NATIONAL_.xlsx]Procedures_Collect_ech_TNN!Tableau croisé dynamique1</c:name>
    <c:fmtId val="44"/>
  </c:pivotSource>
  <c:chart>
    <c:title>
      <c:tx>
        <c:rich>
          <a:bodyPr/>
          <a:lstStyle/>
          <a:p>
            <a:pPr>
              <a:defRPr/>
            </a:pPr>
            <a:r>
              <a:rPr lang="fr-FR" dirty="0"/>
              <a:t>Proportion des connaissances des agents sur les </a:t>
            </a:r>
            <a:r>
              <a:rPr lang="fr-FR" dirty="0" err="1"/>
              <a:t>procedures</a:t>
            </a:r>
            <a:r>
              <a:rPr lang="fr-FR" dirty="0"/>
              <a:t> de collecte des </a:t>
            </a:r>
            <a:r>
              <a:rPr lang="fr-FR" dirty="0" err="1"/>
              <a:t>echantillon</a:t>
            </a:r>
            <a:r>
              <a:rPr lang="fr-FR" dirty="0"/>
              <a:t> de </a:t>
            </a:r>
            <a:r>
              <a:rPr lang="fr-FR" dirty="0" err="1"/>
              <a:t>Tetanos</a:t>
            </a:r>
            <a:r>
              <a:rPr lang="fr-FR" dirty="0"/>
              <a:t> </a:t>
            </a:r>
            <a:r>
              <a:rPr lang="fr-FR" dirty="0" err="1"/>
              <a:t>Neonatal</a:t>
            </a:r>
            <a:r>
              <a:rPr lang="fr-FR" dirty="0"/>
              <a:t>   selon les trimestre (Q) en 2019</a:t>
            </a:r>
          </a:p>
        </c:rich>
      </c:tx>
      <c:layout>
        <c:manualLayout>
          <c:xMode val="edge"/>
          <c:yMode val="edge"/>
          <c:x val="0.20401261317745117"/>
          <c:y val="7.0410738597008037E-3"/>
        </c:manualLayout>
      </c:layout>
      <c:overlay val="1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1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3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3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5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9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1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5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7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9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1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3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5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7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9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1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6545845721575464"/>
          <c:y val="9.0556133971315345E-2"/>
          <c:w val="0.79450142368567567"/>
          <c:h val="0.8634087884701867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Procedures_Collect_ech_TNN!$B$4:$B$5</c:f>
              <c:strCache>
                <c:ptCount val="1"/>
                <c:pt idx="0">
                  <c:v>Ne connaissent pas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Procedures_Collect_ech_TNN!$A$6:$A$42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Procedures_Collect_ech_TNN!$B$6:$B$42</c:f>
              <c:numCache>
                <c:formatCode>0%</c:formatCode>
                <c:ptCount val="33"/>
                <c:pt idx="0">
                  <c:v>0.45161290322580644</c:v>
                </c:pt>
                <c:pt idx="1">
                  <c:v>0.77777777777777779</c:v>
                </c:pt>
                <c:pt idx="2">
                  <c:v>0</c:v>
                </c:pt>
                <c:pt idx="3">
                  <c:v>0.33333333333333331</c:v>
                </c:pt>
                <c:pt idx="4">
                  <c:v>7.407407407407407E-2</c:v>
                </c:pt>
                <c:pt idx="5">
                  <c:v>0.26666666666666666</c:v>
                </c:pt>
                <c:pt idx="6">
                  <c:v>0.38709677419354838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7.1428571428571425E-2</c:v>
                </c:pt>
                <c:pt idx="11">
                  <c:v>0.1875</c:v>
                </c:pt>
                <c:pt idx="12">
                  <c:v>0.66666666666666663</c:v>
                </c:pt>
                <c:pt idx="13">
                  <c:v>0</c:v>
                </c:pt>
                <c:pt idx="14">
                  <c:v>0</c:v>
                </c:pt>
                <c:pt idx="15">
                  <c:v>9.6774193548387094E-2</c:v>
                </c:pt>
                <c:pt idx="16">
                  <c:v>0</c:v>
                </c:pt>
                <c:pt idx="17">
                  <c:v>0.17391304347826086</c:v>
                </c:pt>
                <c:pt idx="18">
                  <c:v>0.16666666666666666</c:v>
                </c:pt>
                <c:pt idx="19">
                  <c:v>8.6956521739130432E-2</c:v>
                </c:pt>
                <c:pt idx="20">
                  <c:v>0.8</c:v>
                </c:pt>
                <c:pt idx="21">
                  <c:v>0.04</c:v>
                </c:pt>
                <c:pt idx="22">
                  <c:v>0.5</c:v>
                </c:pt>
                <c:pt idx="23">
                  <c:v>0.46666666666666667</c:v>
                </c:pt>
                <c:pt idx="24">
                  <c:v>3.7037037037037035E-2</c:v>
                </c:pt>
                <c:pt idx="25">
                  <c:v>0</c:v>
                </c:pt>
                <c:pt idx="26">
                  <c:v>0.26666666666666666</c:v>
                </c:pt>
                <c:pt idx="27">
                  <c:v>0.29411764705882354</c:v>
                </c:pt>
                <c:pt idx="28">
                  <c:v>0.125</c:v>
                </c:pt>
                <c:pt idx="29">
                  <c:v>0.18518518518518517</c:v>
                </c:pt>
                <c:pt idx="30">
                  <c:v>0.14285714285714285</c:v>
                </c:pt>
                <c:pt idx="31">
                  <c:v>0.35</c:v>
                </c:pt>
                <c:pt idx="3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55-4DBF-884E-E8FD78509A37}"/>
            </c:ext>
          </c:extLst>
        </c:ser>
        <c:ser>
          <c:idx val="1"/>
          <c:order val="1"/>
          <c:tx>
            <c:strRef>
              <c:f>Procedures_Collect_ech_TNN!$C$4:$C$5</c:f>
              <c:strCache>
                <c:ptCount val="1"/>
                <c:pt idx="0">
                  <c:v>Connaissent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Procedures_Collect_ech_TNN!$A$6:$A$42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Procedures_Collect_ech_TNN!$C$6:$C$42</c:f>
              <c:numCache>
                <c:formatCode>0%</c:formatCode>
                <c:ptCount val="33"/>
                <c:pt idx="0">
                  <c:v>0.54838709677419351</c:v>
                </c:pt>
                <c:pt idx="1">
                  <c:v>0.22222222222222221</c:v>
                </c:pt>
                <c:pt idx="2">
                  <c:v>1</c:v>
                </c:pt>
                <c:pt idx="3">
                  <c:v>0.66666666666666663</c:v>
                </c:pt>
                <c:pt idx="4">
                  <c:v>0.92592592592592593</c:v>
                </c:pt>
                <c:pt idx="5">
                  <c:v>0.73333333333333328</c:v>
                </c:pt>
                <c:pt idx="6">
                  <c:v>0.61290322580645162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0.9285714285714286</c:v>
                </c:pt>
                <c:pt idx="11">
                  <c:v>0.8125</c:v>
                </c:pt>
                <c:pt idx="12">
                  <c:v>0.33333333333333331</c:v>
                </c:pt>
                <c:pt idx="13">
                  <c:v>1</c:v>
                </c:pt>
                <c:pt idx="14">
                  <c:v>1</c:v>
                </c:pt>
                <c:pt idx="15">
                  <c:v>0.90322580645161288</c:v>
                </c:pt>
                <c:pt idx="16">
                  <c:v>1</c:v>
                </c:pt>
                <c:pt idx="17">
                  <c:v>0.82608695652173914</c:v>
                </c:pt>
                <c:pt idx="18">
                  <c:v>0.83333333333333337</c:v>
                </c:pt>
                <c:pt idx="19">
                  <c:v>0.91304347826086951</c:v>
                </c:pt>
                <c:pt idx="20">
                  <c:v>0.2</c:v>
                </c:pt>
                <c:pt idx="21">
                  <c:v>0.96</c:v>
                </c:pt>
                <c:pt idx="22">
                  <c:v>0.5</c:v>
                </c:pt>
                <c:pt idx="23">
                  <c:v>0.53333333333333333</c:v>
                </c:pt>
                <c:pt idx="24">
                  <c:v>0.96296296296296291</c:v>
                </c:pt>
                <c:pt idx="25">
                  <c:v>1</c:v>
                </c:pt>
                <c:pt idx="26">
                  <c:v>0.73333333333333328</c:v>
                </c:pt>
                <c:pt idx="27">
                  <c:v>0.70588235294117652</c:v>
                </c:pt>
                <c:pt idx="28">
                  <c:v>0.875</c:v>
                </c:pt>
                <c:pt idx="29">
                  <c:v>0.81481481481481477</c:v>
                </c:pt>
                <c:pt idx="30">
                  <c:v>0.8571428571428571</c:v>
                </c:pt>
                <c:pt idx="31">
                  <c:v>0.65</c:v>
                </c:pt>
                <c:pt idx="3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55-4DBF-884E-E8FD78509A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4544640"/>
        <c:axId val="94546176"/>
      </c:barChart>
      <c:catAx>
        <c:axId val="945446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 algn="ctr">
              <a:defRPr sz="900"/>
            </a:pPr>
            <a:endParaRPr lang="fr-FR"/>
          </a:p>
        </c:txPr>
        <c:crossAx val="94546176"/>
        <c:crosses val="autoZero"/>
        <c:auto val="1"/>
        <c:lblAlgn val="ctr"/>
        <c:lblOffset val="100"/>
        <c:noMultiLvlLbl val="0"/>
      </c:catAx>
      <c:valAx>
        <c:axId val="94546176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94544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4937891271976845"/>
          <c:y val="0.94737829392777972"/>
          <c:w val="0.69720275500124351"/>
          <c:h val="5.1697740579202442E-2"/>
        </c:manualLayout>
      </c:layout>
      <c:overlay val="0"/>
      <c:txPr>
        <a:bodyPr/>
        <a:lstStyle/>
        <a:p>
          <a:pPr algn="ctr">
            <a:defRPr/>
          </a:pPr>
          <a:endParaRPr lang="fr-FR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 algn="ctr">
        <a:defRPr lang="fr-FR" sz="1200" b="0" i="0" u="none" strike="noStrike" kern="1200" baseline="0">
          <a:solidFill>
            <a:sysClr val="windowText" lastClr="000000"/>
          </a:solidFill>
          <a:latin typeface="Arial Black" panose="020B0A04020102020204" pitchFamily="34" charset="0"/>
          <a:ea typeface="+mn-ea"/>
          <a:cs typeface="+mn-cs"/>
        </a:defRPr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[MASQUE_ANALYSE_PROGRES_ODK_NATIONAL_.xlsx]Procedures_Collect_ech_PFA!Tableau croisé dynamique1</c:name>
    <c:fmtId val="43"/>
  </c:pivotSource>
  <c:chart>
    <c:title>
      <c:tx>
        <c:rich>
          <a:bodyPr/>
          <a:lstStyle/>
          <a:p>
            <a:pPr>
              <a:defRPr/>
            </a:pPr>
            <a:r>
              <a:rPr lang="fr-FR" dirty="0"/>
              <a:t>Proportion des connaissances des agents sur les </a:t>
            </a:r>
            <a:r>
              <a:rPr lang="fr-FR" dirty="0" err="1"/>
              <a:t>procedures</a:t>
            </a:r>
            <a:r>
              <a:rPr lang="fr-FR" dirty="0"/>
              <a:t> de collecte des </a:t>
            </a:r>
            <a:r>
              <a:rPr lang="fr-FR" dirty="0" err="1"/>
              <a:t>echantillon</a:t>
            </a:r>
            <a:r>
              <a:rPr lang="fr-FR" dirty="0"/>
              <a:t> de PFA   selon les trimestre (Q) en 2019</a:t>
            </a:r>
          </a:p>
        </c:rich>
      </c:tx>
      <c:layout>
        <c:manualLayout>
          <c:xMode val="edge"/>
          <c:yMode val="edge"/>
          <c:x val="0.16869057032594839"/>
          <c:y val="1.4661100248247644E-2"/>
        </c:manualLayout>
      </c:layout>
      <c:overlay val="1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1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2"/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41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4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6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8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0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2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4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6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8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5764743326590391"/>
          <c:y val="0.10845990970786547"/>
          <c:w val="0.80231240285216276"/>
          <c:h val="0.839496347376801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Procedures_Collect_ech_PFA!$B$4:$B$5</c:f>
              <c:strCache>
                <c:ptCount val="1"/>
                <c:pt idx="0">
                  <c:v>Ne connaissent pas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Procedures_Collect_ech_PFA!$A$6:$A$42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Procedures_Collect_ech_PFA!$B$6:$B$42</c:f>
              <c:numCache>
                <c:formatCode>0%</c:formatCode>
                <c:ptCount val="33"/>
                <c:pt idx="0">
                  <c:v>0.4838709677419355</c:v>
                </c:pt>
                <c:pt idx="1">
                  <c:v>0.1111111111111111</c:v>
                </c:pt>
                <c:pt idx="2">
                  <c:v>0</c:v>
                </c:pt>
                <c:pt idx="3">
                  <c:v>0.33333333333333331</c:v>
                </c:pt>
                <c:pt idx="4">
                  <c:v>0</c:v>
                </c:pt>
                <c:pt idx="5">
                  <c:v>0.2</c:v>
                </c:pt>
                <c:pt idx="6">
                  <c:v>0.32258064516129031</c:v>
                </c:pt>
                <c:pt idx="7">
                  <c:v>0.23076923076923078</c:v>
                </c:pt>
                <c:pt idx="8">
                  <c:v>0.25</c:v>
                </c:pt>
                <c:pt idx="9">
                  <c:v>0</c:v>
                </c:pt>
                <c:pt idx="10">
                  <c:v>3.5714285714285712E-2</c:v>
                </c:pt>
                <c:pt idx="11">
                  <c:v>0.125</c:v>
                </c:pt>
                <c:pt idx="12">
                  <c:v>7.407407407407407E-2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0.17391304347826086</c:v>
                </c:pt>
                <c:pt idx="18">
                  <c:v>0.16666666666666666</c:v>
                </c:pt>
                <c:pt idx="19">
                  <c:v>0.13043478260869565</c:v>
                </c:pt>
                <c:pt idx="20">
                  <c:v>0</c:v>
                </c:pt>
                <c:pt idx="21">
                  <c:v>0.04</c:v>
                </c:pt>
                <c:pt idx="22">
                  <c:v>0.16666666666666666</c:v>
                </c:pt>
                <c:pt idx="23">
                  <c:v>0.26666666666666666</c:v>
                </c:pt>
                <c:pt idx="24">
                  <c:v>3.7037037037037035E-2</c:v>
                </c:pt>
                <c:pt idx="25">
                  <c:v>0</c:v>
                </c:pt>
                <c:pt idx="26">
                  <c:v>6.6666666666666666E-2</c:v>
                </c:pt>
                <c:pt idx="27">
                  <c:v>0.23529411764705882</c:v>
                </c:pt>
                <c:pt idx="28">
                  <c:v>6.25E-2</c:v>
                </c:pt>
                <c:pt idx="29">
                  <c:v>0.1111111111111111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D1-4F93-A046-3AB7C7F724CC}"/>
            </c:ext>
          </c:extLst>
        </c:ser>
        <c:ser>
          <c:idx val="1"/>
          <c:order val="1"/>
          <c:tx>
            <c:strRef>
              <c:f>Procedures_Collect_ech_PFA!$C$4:$C$5</c:f>
              <c:strCache>
                <c:ptCount val="1"/>
                <c:pt idx="0">
                  <c:v>Connaissent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Procedures_Collect_ech_PFA!$A$6:$A$42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Procedures_Collect_ech_PFA!$C$6:$C$42</c:f>
              <c:numCache>
                <c:formatCode>0%</c:formatCode>
                <c:ptCount val="33"/>
                <c:pt idx="0">
                  <c:v>0.5161290322580645</c:v>
                </c:pt>
                <c:pt idx="1">
                  <c:v>0.88888888888888884</c:v>
                </c:pt>
                <c:pt idx="2">
                  <c:v>1</c:v>
                </c:pt>
                <c:pt idx="3">
                  <c:v>0.66666666666666663</c:v>
                </c:pt>
                <c:pt idx="4">
                  <c:v>1</c:v>
                </c:pt>
                <c:pt idx="5">
                  <c:v>0.8</c:v>
                </c:pt>
                <c:pt idx="6">
                  <c:v>0.67741935483870963</c:v>
                </c:pt>
                <c:pt idx="7">
                  <c:v>0.76923076923076927</c:v>
                </c:pt>
                <c:pt idx="8">
                  <c:v>0.75</c:v>
                </c:pt>
                <c:pt idx="9">
                  <c:v>1</c:v>
                </c:pt>
                <c:pt idx="10">
                  <c:v>0.9642857142857143</c:v>
                </c:pt>
                <c:pt idx="11">
                  <c:v>0.875</c:v>
                </c:pt>
                <c:pt idx="12">
                  <c:v>0.92592592592592593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0.82608695652173914</c:v>
                </c:pt>
                <c:pt idx="18">
                  <c:v>0.83333333333333337</c:v>
                </c:pt>
                <c:pt idx="19">
                  <c:v>0.86956521739130432</c:v>
                </c:pt>
                <c:pt idx="20">
                  <c:v>1</c:v>
                </c:pt>
                <c:pt idx="21">
                  <c:v>0.96</c:v>
                </c:pt>
                <c:pt idx="22">
                  <c:v>0.83333333333333337</c:v>
                </c:pt>
                <c:pt idx="23">
                  <c:v>0.73333333333333328</c:v>
                </c:pt>
                <c:pt idx="24">
                  <c:v>0.96296296296296291</c:v>
                </c:pt>
                <c:pt idx="25">
                  <c:v>1</c:v>
                </c:pt>
                <c:pt idx="26">
                  <c:v>0.93333333333333335</c:v>
                </c:pt>
                <c:pt idx="27">
                  <c:v>0.76470588235294112</c:v>
                </c:pt>
                <c:pt idx="28">
                  <c:v>0.9375</c:v>
                </c:pt>
                <c:pt idx="29">
                  <c:v>0.88888888888888884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D1-4F93-A046-3AB7C7F724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4544640"/>
        <c:axId val="94546176"/>
      </c:barChart>
      <c:catAx>
        <c:axId val="945446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 algn="ctr">
              <a:defRPr sz="900"/>
            </a:pPr>
            <a:endParaRPr lang="fr-FR"/>
          </a:p>
        </c:txPr>
        <c:crossAx val="94546176"/>
        <c:crosses val="autoZero"/>
        <c:auto val="1"/>
        <c:lblAlgn val="ctr"/>
        <c:lblOffset val="100"/>
        <c:noMultiLvlLbl val="0"/>
      </c:catAx>
      <c:valAx>
        <c:axId val="94546176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94544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8555728929511454"/>
          <c:y val="0.94722561195107102"/>
          <c:w val="0.62853575513921123"/>
          <c:h val="5.0041886706174619E-2"/>
        </c:manualLayout>
      </c:layout>
      <c:overlay val="0"/>
      <c:txPr>
        <a:bodyPr/>
        <a:lstStyle/>
        <a:p>
          <a:pPr algn="ctr">
            <a:defRPr/>
          </a:pPr>
          <a:endParaRPr lang="fr-FR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 algn="ctr">
        <a:defRPr lang="fr-FR" sz="1200" b="0" i="0" u="none" strike="noStrike" kern="1200" baseline="0">
          <a:solidFill>
            <a:sysClr val="windowText" lastClr="000000"/>
          </a:solidFill>
          <a:latin typeface="Arial Black" panose="020B0A04020102020204" pitchFamily="34" charset="0"/>
          <a:ea typeface="+mn-ea"/>
          <a:cs typeface="+mn-cs"/>
        </a:defRPr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[MASQUE_ANALYSE_PROGRES_ODK_NATIONAL_.xlsx]Procedures_Collect_ech_Sarampo!Tableau croisé dynamique1</c:name>
    <c:fmtId val="43"/>
  </c:pivotSource>
  <c:chart>
    <c:title>
      <c:tx>
        <c:rich>
          <a:bodyPr/>
          <a:lstStyle/>
          <a:p>
            <a:pPr>
              <a:defRPr/>
            </a:pPr>
            <a:r>
              <a:rPr lang="fr-FR" dirty="0"/>
              <a:t>Proportion des connaissances des agents sur les </a:t>
            </a:r>
            <a:r>
              <a:rPr lang="fr-FR" dirty="0" err="1"/>
              <a:t>procedures</a:t>
            </a:r>
            <a:r>
              <a:rPr lang="fr-FR" dirty="0"/>
              <a:t> de collecte des </a:t>
            </a:r>
            <a:r>
              <a:rPr lang="fr-FR" dirty="0" err="1"/>
              <a:t>echantillon</a:t>
            </a:r>
            <a:r>
              <a:rPr lang="fr-FR" dirty="0"/>
              <a:t> de </a:t>
            </a:r>
            <a:r>
              <a:rPr lang="fr-FR" dirty="0" err="1"/>
              <a:t>Sarampo</a:t>
            </a:r>
            <a:r>
              <a:rPr lang="fr-FR" dirty="0"/>
              <a:t>   selon les trimestre (Q) en 2019</a:t>
            </a:r>
          </a:p>
        </c:rich>
      </c:tx>
      <c:layout>
        <c:manualLayout>
          <c:xMode val="edge"/>
          <c:yMode val="edge"/>
          <c:x val="0.18501329549385112"/>
          <c:y val="1.1988137221829582E-2"/>
        </c:manualLayout>
      </c:layout>
      <c:overlay val="1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6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7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8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9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1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3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5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7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9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1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3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5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7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9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1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3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4158909877778483"/>
          <c:y val="0.11055645627781548"/>
          <c:w val="0.81837073734028176"/>
          <c:h val="0.8358287635646164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Procedures_Collect_ech_Sarampo!$B$4:$B$5</c:f>
              <c:strCache>
                <c:ptCount val="1"/>
                <c:pt idx="0">
                  <c:v>Ne connaissent pas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Procedures_Collect_ech_Sarampo!$A$6:$A$42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Procedures_Collect_ech_Sarampo!$B$6:$B$42</c:f>
              <c:numCache>
                <c:formatCode>0%</c:formatCode>
                <c:ptCount val="33"/>
                <c:pt idx="0">
                  <c:v>0.32258064516129031</c:v>
                </c:pt>
                <c:pt idx="1">
                  <c:v>0.22222222222222221</c:v>
                </c:pt>
                <c:pt idx="2">
                  <c:v>0</c:v>
                </c:pt>
                <c:pt idx="3">
                  <c:v>0.33333333333333331</c:v>
                </c:pt>
                <c:pt idx="4">
                  <c:v>0</c:v>
                </c:pt>
                <c:pt idx="5">
                  <c:v>0.2</c:v>
                </c:pt>
                <c:pt idx="6">
                  <c:v>0.45161290322580644</c:v>
                </c:pt>
                <c:pt idx="7">
                  <c:v>0.23076923076923078</c:v>
                </c:pt>
                <c:pt idx="8">
                  <c:v>0.2</c:v>
                </c:pt>
                <c:pt idx="9">
                  <c:v>0.5</c:v>
                </c:pt>
                <c:pt idx="10">
                  <c:v>7.1428571428571425E-2</c:v>
                </c:pt>
                <c:pt idx="11">
                  <c:v>0.125</c:v>
                </c:pt>
                <c:pt idx="12">
                  <c:v>0.37037037037037035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0.21739130434782608</c:v>
                </c:pt>
                <c:pt idx="18">
                  <c:v>0.1</c:v>
                </c:pt>
                <c:pt idx="19">
                  <c:v>4.3478260869565216E-2</c:v>
                </c:pt>
                <c:pt idx="20">
                  <c:v>0</c:v>
                </c:pt>
                <c:pt idx="21">
                  <c:v>0</c:v>
                </c:pt>
                <c:pt idx="22">
                  <c:v>0.16666666666666666</c:v>
                </c:pt>
                <c:pt idx="23">
                  <c:v>0.2</c:v>
                </c:pt>
                <c:pt idx="24">
                  <c:v>3.7037037037037035E-2</c:v>
                </c:pt>
                <c:pt idx="25">
                  <c:v>0</c:v>
                </c:pt>
                <c:pt idx="26">
                  <c:v>6.6666666666666666E-2</c:v>
                </c:pt>
                <c:pt idx="27">
                  <c:v>0.29411764705882354</c:v>
                </c:pt>
                <c:pt idx="28">
                  <c:v>6.25E-2</c:v>
                </c:pt>
                <c:pt idx="29">
                  <c:v>7.407407407407407E-2</c:v>
                </c:pt>
                <c:pt idx="30">
                  <c:v>4.7619047619047616E-2</c:v>
                </c:pt>
                <c:pt idx="31">
                  <c:v>0.05</c:v>
                </c:pt>
                <c:pt idx="3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25-40CC-A7A4-FEA93332A5BF}"/>
            </c:ext>
          </c:extLst>
        </c:ser>
        <c:ser>
          <c:idx val="1"/>
          <c:order val="1"/>
          <c:tx>
            <c:strRef>
              <c:f>Procedures_Collect_ech_Sarampo!$C$4:$C$5</c:f>
              <c:strCache>
                <c:ptCount val="1"/>
                <c:pt idx="0">
                  <c:v>Connaissent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Procedures_Collect_ech_Sarampo!$A$6:$A$42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Procedures_Collect_ech_Sarampo!$C$6:$C$42</c:f>
              <c:numCache>
                <c:formatCode>0%</c:formatCode>
                <c:ptCount val="33"/>
                <c:pt idx="0">
                  <c:v>0.67741935483870963</c:v>
                </c:pt>
                <c:pt idx="1">
                  <c:v>0.77777777777777779</c:v>
                </c:pt>
                <c:pt idx="2">
                  <c:v>1</c:v>
                </c:pt>
                <c:pt idx="3">
                  <c:v>0.66666666666666663</c:v>
                </c:pt>
                <c:pt idx="4">
                  <c:v>1</c:v>
                </c:pt>
                <c:pt idx="5">
                  <c:v>0.8</c:v>
                </c:pt>
                <c:pt idx="6">
                  <c:v>0.54838709677419351</c:v>
                </c:pt>
                <c:pt idx="7">
                  <c:v>0.76923076923076927</c:v>
                </c:pt>
                <c:pt idx="8">
                  <c:v>0.8</c:v>
                </c:pt>
                <c:pt idx="9">
                  <c:v>0.5</c:v>
                </c:pt>
                <c:pt idx="10">
                  <c:v>0.9285714285714286</c:v>
                </c:pt>
                <c:pt idx="11">
                  <c:v>0.875</c:v>
                </c:pt>
                <c:pt idx="12">
                  <c:v>0.62962962962962965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0.78260869565217395</c:v>
                </c:pt>
                <c:pt idx="18">
                  <c:v>0.9</c:v>
                </c:pt>
                <c:pt idx="19">
                  <c:v>0.95652173913043481</c:v>
                </c:pt>
                <c:pt idx="20">
                  <c:v>1</c:v>
                </c:pt>
                <c:pt idx="21">
                  <c:v>1</c:v>
                </c:pt>
                <c:pt idx="22">
                  <c:v>0.83333333333333337</c:v>
                </c:pt>
                <c:pt idx="23">
                  <c:v>0.8</c:v>
                </c:pt>
                <c:pt idx="24">
                  <c:v>0.96296296296296291</c:v>
                </c:pt>
                <c:pt idx="25">
                  <c:v>1</c:v>
                </c:pt>
                <c:pt idx="26">
                  <c:v>0.93333333333333335</c:v>
                </c:pt>
                <c:pt idx="27">
                  <c:v>0.70588235294117652</c:v>
                </c:pt>
                <c:pt idx="28">
                  <c:v>0.9375</c:v>
                </c:pt>
                <c:pt idx="29">
                  <c:v>0.92592592592592593</c:v>
                </c:pt>
                <c:pt idx="30">
                  <c:v>0.95238095238095233</c:v>
                </c:pt>
                <c:pt idx="31">
                  <c:v>0.95</c:v>
                </c:pt>
                <c:pt idx="3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25-40CC-A7A4-FEA93332A5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4544640"/>
        <c:axId val="94546176"/>
      </c:barChart>
      <c:catAx>
        <c:axId val="945446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 algn="ctr">
              <a:defRPr sz="900"/>
            </a:pPr>
            <a:endParaRPr lang="fr-FR"/>
          </a:p>
        </c:txPr>
        <c:crossAx val="94546176"/>
        <c:crosses val="autoZero"/>
        <c:auto val="1"/>
        <c:lblAlgn val="ctr"/>
        <c:lblOffset val="100"/>
        <c:noMultiLvlLbl val="0"/>
      </c:catAx>
      <c:valAx>
        <c:axId val="94546176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94544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143106509276704"/>
          <c:y val="0.94366605960241812"/>
          <c:w val="0.70584948568175965"/>
          <c:h val="4.2010157957053436E-2"/>
        </c:manualLayout>
      </c:layout>
      <c:overlay val="0"/>
      <c:txPr>
        <a:bodyPr/>
        <a:lstStyle/>
        <a:p>
          <a:pPr algn="ctr">
            <a:defRPr/>
          </a:pPr>
          <a:endParaRPr lang="fr-FR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 algn="ctr">
        <a:defRPr lang="fr-FR" sz="1200" b="0" i="0" u="none" strike="noStrike" kern="1200" baseline="0">
          <a:solidFill>
            <a:sysClr val="windowText" lastClr="000000"/>
          </a:solidFill>
          <a:latin typeface="Arial Black" panose="020B0A04020102020204" pitchFamily="34" charset="0"/>
          <a:ea typeface="+mn-ea"/>
          <a:cs typeface="+mn-cs"/>
        </a:defRPr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[MASQUE_ANALYSE_PROGRES_ODK_NATIONAL_.xlsx]Liste relais com affichée!Tableau croisé dynamique1</c:name>
    <c:fmtId val="43"/>
  </c:pivotSource>
  <c:chart>
    <c:title>
      <c:tx>
        <c:rich>
          <a:bodyPr/>
          <a:lstStyle/>
          <a:p>
            <a:pPr>
              <a:defRPr/>
            </a:pPr>
            <a:r>
              <a:rPr lang="fr-FR" dirty="0"/>
              <a:t>Proportion des visites de supervision avec ou sans  liste des relais communautaires affichée   selon les trimestre (Q) en 2019</a:t>
            </a:r>
          </a:p>
        </c:rich>
      </c:tx>
      <c:layout>
        <c:manualLayout>
          <c:xMode val="edge"/>
          <c:yMode val="edge"/>
          <c:x val="0.15318608666528466"/>
          <c:y val="0"/>
        </c:manualLayout>
      </c:layout>
      <c:overlay val="1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</c:pivotFmt>
      <c:pivotFmt>
        <c:idx val="6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</c:pivotFmt>
      <c:pivotFmt>
        <c:idx val="8"/>
      </c:pivotFmt>
      <c:pivotFmt>
        <c:idx val="9"/>
        <c:marker>
          <c:symbol val="none"/>
        </c:marker>
      </c:pivotFmt>
      <c:pivotFmt>
        <c:idx val="10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</c:pivotFmt>
      <c:pivotFmt>
        <c:idx val="17"/>
        <c:spPr>
          <a:solidFill>
            <a:schemeClr val="accent3"/>
          </a:solidFill>
        </c:spPr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spPr>
          <a:solidFill>
            <a:schemeClr val="accent3"/>
          </a:solidFill>
        </c:spPr>
        <c:marker>
          <c:symbol val="none"/>
        </c:marker>
      </c:pivotFmt>
      <c:pivotFmt>
        <c:idx val="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7745151893494601"/>
          <c:y val="9.4552557765564232E-2"/>
          <c:w val="0.80209684531233227"/>
          <c:h val="0.844993610119554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'Liste relais com affichée'!$B$4:$B$5</c:f>
              <c:strCache>
                <c:ptCount val="1"/>
                <c:pt idx="0">
                  <c:v>Liste relais communautaire non affichée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'Liste relais com affichée'!$A$6:$A$42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'Liste relais com affichée'!$B$6:$B$42</c:f>
              <c:numCache>
                <c:formatCode>0%</c:formatCode>
                <c:ptCount val="33"/>
                <c:pt idx="0">
                  <c:v>0.25806451612903225</c:v>
                </c:pt>
                <c:pt idx="1">
                  <c:v>0.44444444444444442</c:v>
                </c:pt>
                <c:pt idx="2">
                  <c:v>0</c:v>
                </c:pt>
                <c:pt idx="3">
                  <c:v>0</c:v>
                </c:pt>
                <c:pt idx="4">
                  <c:v>7.407407407407407E-2</c:v>
                </c:pt>
                <c:pt idx="5">
                  <c:v>0</c:v>
                </c:pt>
                <c:pt idx="6">
                  <c:v>9.6774193548387094E-2</c:v>
                </c:pt>
                <c:pt idx="7">
                  <c:v>0</c:v>
                </c:pt>
                <c:pt idx="8">
                  <c:v>0.05</c:v>
                </c:pt>
                <c:pt idx="9">
                  <c:v>0.5</c:v>
                </c:pt>
                <c:pt idx="10">
                  <c:v>0.21428571428571427</c:v>
                </c:pt>
                <c:pt idx="11">
                  <c:v>0.125</c:v>
                </c:pt>
                <c:pt idx="12">
                  <c:v>0.29629629629629628</c:v>
                </c:pt>
                <c:pt idx="13">
                  <c:v>0</c:v>
                </c:pt>
                <c:pt idx="14">
                  <c:v>0</c:v>
                </c:pt>
                <c:pt idx="15">
                  <c:v>6.4516129032258063E-2</c:v>
                </c:pt>
                <c:pt idx="16">
                  <c:v>0</c:v>
                </c:pt>
                <c:pt idx="17">
                  <c:v>8.6956521739130432E-2</c:v>
                </c:pt>
                <c:pt idx="18">
                  <c:v>0</c:v>
                </c:pt>
                <c:pt idx="19">
                  <c:v>0</c:v>
                </c:pt>
                <c:pt idx="20">
                  <c:v>0.4</c:v>
                </c:pt>
                <c:pt idx="21">
                  <c:v>0.32</c:v>
                </c:pt>
                <c:pt idx="22">
                  <c:v>0</c:v>
                </c:pt>
                <c:pt idx="23">
                  <c:v>6.6666666666666666E-2</c:v>
                </c:pt>
                <c:pt idx="24">
                  <c:v>0</c:v>
                </c:pt>
                <c:pt idx="25">
                  <c:v>0</c:v>
                </c:pt>
                <c:pt idx="26">
                  <c:v>0.1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4.7619047619047616E-2</c:v>
                </c:pt>
                <c:pt idx="31">
                  <c:v>0.05</c:v>
                </c:pt>
                <c:pt idx="32">
                  <c:v>8.3333333333333329E-2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7A-40F4-A432-55F7E73AFCE9}"/>
            </c:ext>
          </c:extLst>
        </c:ser>
        <c:ser>
          <c:idx val="1"/>
          <c:order val="1"/>
          <c:tx>
            <c:strRef>
              <c:f>'Liste relais com affichée'!$C$4:$C$5</c:f>
              <c:strCache>
                <c:ptCount val="1"/>
                <c:pt idx="0">
                  <c:v>Non Applicable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'Liste relais com affichée'!$A$6:$A$42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'Liste relais com affichée'!$C$6:$C$42</c:f>
              <c:numCache>
                <c:formatCode>0%</c:formatCode>
                <c:ptCount val="33"/>
                <c:pt idx="0">
                  <c:v>0.12903225806451613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3.7037037037037035E-2</c:v>
                </c:pt>
                <c:pt idx="5">
                  <c:v>6.6666666666666666E-2</c:v>
                </c:pt>
                <c:pt idx="6">
                  <c:v>3.2258064516129031E-2</c:v>
                </c:pt>
                <c:pt idx="7">
                  <c:v>0.19230769230769232</c:v>
                </c:pt>
                <c:pt idx="8">
                  <c:v>0</c:v>
                </c:pt>
                <c:pt idx="9">
                  <c:v>0</c:v>
                </c:pt>
                <c:pt idx="10">
                  <c:v>0.10714285714285714</c:v>
                </c:pt>
                <c:pt idx="11">
                  <c:v>6.25E-2</c:v>
                </c:pt>
                <c:pt idx="12">
                  <c:v>0</c:v>
                </c:pt>
                <c:pt idx="13">
                  <c:v>0.22222222222222221</c:v>
                </c:pt>
                <c:pt idx="14">
                  <c:v>0</c:v>
                </c:pt>
                <c:pt idx="15">
                  <c:v>0</c:v>
                </c:pt>
                <c:pt idx="16">
                  <c:v>5.8823529411764705E-2</c:v>
                </c:pt>
                <c:pt idx="17">
                  <c:v>0</c:v>
                </c:pt>
                <c:pt idx="18">
                  <c:v>0.2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0.18518518518518517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0.14814814814814814</c:v>
                </c:pt>
                <c:pt idx="30">
                  <c:v>0</c:v>
                </c:pt>
                <c:pt idx="31">
                  <c:v>0.1</c:v>
                </c:pt>
                <c:pt idx="3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7A-40F4-A432-55F7E73AFCE9}"/>
            </c:ext>
          </c:extLst>
        </c:ser>
        <c:ser>
          <c:idx val="2"/>
          <c:order val="2"/>
          <c:tx>
            <c:strRef>
              <c:f>'Liste relais com affichée'!$D$4:$D$5</c:f>
              <c:strCache>
                <c:ptCount val="1"/>
                <c:pt idx="0">
                  <c:v>Liste relais communautaire affichée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'Liste relais com affichée'!$A$6:$A$42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'Liste relais com affichée'!$D$6:$D$42</c:f>
              <c:numCache>
                <c:formatCode>0%</c:formatCode>
                <c:ptCount val="33"/>
                <c:pt idx="0">
                  <c:v>0.61290322580645162</c:v>
                </c:pt>
                <c:pt idx="1">
                  <c:v>0.55555555555555558</c:v>
                </c:pt>
                <c:pt idx="2">
                  <c:v>1</c:v>
                </c:pt>
                <c:pt idx="3">
                  <c:v>1</c:v>
                </c:pt>
                <c:pt idx="4">
                  <c:v>0.88888888888888884</c:v>
                </c:pt>
                <c:pt idx="5">
                  <c:v>0.93333333333333335</c:v>
                </c:pt>
                <c:pt idx="6">
                  <c:v>0.87096774193548387</c:v>
                </c:pt>
                <c:pt idx="7">
                  <c:v>0.80769230769230771</c:v>
                </c:pt>
                <c:pt idx="8">
                  <c:v>0.95</c:v>
                </c:pt>
                <c:pt idx="9">
                  <c:v>0.5</c:v>
                </c:pt>
                <c:pt idx="10">
                  <c:v>0.6785714285714286</c:v>
                </c:pt>
                <c:pt idx="11">
                  <c:v>0.8125</c:v>
                </c:pt>
                <c:pt idx="12">
                  <c:v>0.70370370370370372</c:v>
                </c:pt>
                <c:pt idx="13">
                  <c:v>0.77777777777777779</c:v>
                </c:pt>
                <c:pt idx="14">
                  <c:v>1</c:v>
                </c:pt>
                <c:pt idx="15">
                  <c:v>0.93548387096774188</c:v>
                </c:pt>
                <c:pt idx="16">
                  <c:v>0.94117647058823528</c:v>
                </c:pt>
                <c:pt idx="17">
                  <c:v>0.91304347826086951</c:v>
                </c:pt>
                <c:pt idx="18">
                  <c:v>0.8</c:v>
                </c:pt>
                <c:pt idx="19">
                  <c:v>1</c:v>
                </c:pt>
                <c:pt idx="20">
                  <c:v>0.6</c:v>
                </c:pt>
                <c:pt idx="21">
                  <c:v>0.68</c:v>
                </c:pt>
                <c:pt idx="22">
                  <c:v>1</c:v>
                </c:pt>
                <c:pt idx="23">
                  <c:v>0.93333333333333335</c:v>
                </c:pt>
                <c:pt idx="24">
                  <c:v>0.81481481481481477</c:v>
                </c:pt>
                <c:pt idx="25">
                  <c:v>1</c:v>
                </c:pt>
                <c:pt idx="26">
                  <c:v>0.9</c:v>
                </c:pt>
                <c:pt idx="27">
                  <c:v>1</c:v>
                </c:pt>
                <c:pt idx="28">
                  <c:v>1</c:v>
                </c:pt>
                <c:pt idx="29">
                  <c:v>0.85185185185185186</c:v>
                </c:pt>
                <c:pt idx="30">
                  <c:v>0.95238095238095233</c:v>
                </c:pt>
                <c:pt idx="31">
                  <c:v>0.85</c:v>
                </c:pt>
                <c:pt idx="32">
                  <c:v>0.91666666666666663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7A-40F4-A432-55F7E73AFC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4545792"/>
        <c:axId val="114547328"/>
      </c:barChart>
      <c:catAx>
        <c:axId val="1145457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 algn="ctr">
              <a:defRPr sz="900"/>
            </a:pPr>
            <a:endParaRPr lang="fr-FR"/>
          </a:p>
        </c:txPr>
        <c:crossAx val="114547328"/>
        <c:crosses val="autoZero"/>
        <c:auto val="1"/>
        <c:lblAlgn val="ctr"/>
        <c:lblOffset val="100"/>
        <c:noMultiLvlLbl val="0"/>
      </c:catAx>
      <c:valAx>
        <c:axId val="114547328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114545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490589754203244"/>
          <c:y val="0.93879991344923841"/>
          <c:w val="0.85984137429023078"/>
          <c:h val="5.2502595600787065E-2"/>
        </c:manualLayout>
      </c:layout>
      <c:overlay val="0"/>
      <c:txPr>
        <a:bodyPr/>
        <a:lstStyle/>
        <a:p>
          <a:pPr algn="ctr">
            <a:defRPr/>
          </a:pPr>
          <a:endParaRPr lang="fr-FR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 algn="ctr">
        <a:defRPr lang="fr-FR" sz="1200" b="0" i="0" u="none" strike="noStrike" kern="1200" baseline="0">
          <a:solidFill>
            <a:sysClr val="windowText" lastClr="000000"/>
          </a:solidFill>
          <a:latin typeface="Arial Black" panose="020B0A04020102020204" pitchFamily="34" charset="0"/>
          <a:ea typeface="+mn-ea"/>
          <a:cs typeface="+mn-cs"/>
        </a:defRPr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[MASQUE_ANALYSE_PROGRES_ODK_NATIONAL_.xlsx]Disponibilité du Plan de vacc!Tableau croisé dynamique1</c:name>
    <c:fmtId val="69"/>
  </c:pivotSource>
  <c:chart>
    <c:title>
      <c:tx>
        <c:rich>
          <a:bodyPr/>
          <a:lstStyle/>
          <a:p>
            <a:pPr>
              <a:defRPr sz="1400"/>
            </a:pPr>
            <a:r>
              <a:rPr lang="fr-FR" sz="1400" b="0" i="0" u="none" strike="noStrike" baseline="0" dirty="0">
                <a:effectLst/>
              </a:rPr>
              <a:t>Proportion des  CS qui disposent ou non de plan mensuel des activités de vaccination en stratégie avancée   selon les trimestre (Q) en 2019</a:t>
            </a:r>
            <a:endParaRPr lang="fr-FR" sz="1400" dirty="0">
              <a:effectLst/>
            </a:endParaRPr>
          </a:p>
        </c:rich>
      </c:tx>
      <c:layout>
        <c:manualLayout>
          <c:xMode val="edge"/>
          <c:yMode val="edge"/>
          <c:x val="0.12961400095258363"/>
          <c:y val="1.1607769028871392E-2"/>
        </c:manualLayout>
      </c:layout>
      <c:overlay val="1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</c:pivotFmt>
      <c:pivotFmt>
        <c:idx val="6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</c:pivotFmt>
      <c:pivotFmt>
        <c:idx val="8"/>
      </c:pivotFmt>
      <c:pivotFmt>
        <c:idx val="9"/>
        <c:marker>
          <c:symbol val="none"/>
        </c:marker>
      </c:pivotFmt>
      <c:pivotFmt>
        <c:idx val="10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</c:pivotFmt>
      <c:pivotFmt>
        <c:idx val="17"/>
        <c:spPr>
          <a:solidFill>
            <a:schemeClr val="accent3"/>
          </a:solidFill>
        </c:spPr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spPr>
          <a:solidFill>
            <a:schemeClr val="accent3"/>
          </a:solidFill>
        </c:spPr>
        <c:marker>
          <c:symbol val="none"/>
        </c:marker>
      </c:pivotFmt>
      <c:pivotFmt>
        <c:idx val="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marker>
          <c:symbol val="none"/>
        </c:marker>
      </c:pivotFmt>
      <c:pivotFmt>
        <c:idx val="43"/>
        <c:spPr>
          <a:solidFill>
            <a:schemeClr val="accent3"/>
          </a:solidFill>
        </c:spPr>
        <c:marker>
          <c:symbol val="none"/>
        </c:marker>
      </c:pivotFmt>
      <c:pivotFmt>
        <c:idx val="44"/>
        <c:marker>
          <c:symbol val="none"/>
        </c:marker>
      </c:pivotFmt>
      <c:pivotFmt>
        <c:idx val="45"/>
        <c:marker>
          <c:symbol val="none"/>
        </c:marker>
      </c:pivotFmt>
      <c:pivotFmt>
        <c:idx val="46"/>
        <c:spPr>
          <a:solidFill>
            <a:schemeClr val="accent3"/>
          </a:solidFill>
        </c:spPr>
        <c:marker>
          <c:symbol val="none"/>
        </c:marker>
      </c:pivotFmt>
      <c:pivotFmt>
        <c:idx val="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marker>
          <c:symbol val="none"/>
        </c:marker>
      </c:pivotFmt>
      <c:pivotFmt>
        <c:idx val="63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7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2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4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5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6047985433566136"/>
          <c:y val="0.10414380106212379"/>
          <c:w val="0.81906859431752432"/>
          <c:h val="0.84178876843011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'Disponibilité du Plan de vacc'!$B$4:$B$5</c:f>
              <c:strCache>
                <c:ptCount val="1"/>
                <c:pt idx="0">
                  <c:v>Plan non disponible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'Disponibilité du Plan de vacc'!$A$6:$A$42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'Disponibilité du Plan de vacc'!$B$6:$B$42</c:f>
              <c:numCache>
                <c:formatCode>0%</c:formatCode>
                <c:ptCount val="33"/>
                <c:pt idx="0">
                  <c:v>0.48148148148148145</c:v>
                </c:pt>
                <c:pt idx="1">
                  <c:v>0</c:v>
                </c:pt>
                <c:pt idx="2">
                  <c:v>0</c:v>
                </c:pt>
                <c:pt idx="3">
                  <c:v>0.25</c:v>
                </c:pt>
                <c:pt idx="4">
                  <c:v>0</c:v>
                </c:pt>
                <c:pt idx="5">
                  <c:v>0</c:v>
                </c:pt>
                <c:pt idx="6">
                  <c:v>0.43333333333333335</c:v>
                </c:pt>
                <c:pt idx="7">
                  <c:v>0</c:v>
                </c:pt>
                <c:pt idx="8">
                  <c:v>0.26315789473684209</c:v>
                </c:pt>
                <c:pt idx="9">
                  <c:v>0</c:v>
                </c:pt>
                <c:pt idx="10">
                  <c:v>0.3</c:v>
                </c:pt>
                <c:pt idx="11">
                  <c:v>0.4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0.34782608695652173</c:v>
                </c:pt>
                <c:pt idx="18">
                  <c:v>0</c:v>
                </c:pt>
                <c:pt idx="19">
                  <c:v>0.21739130434782608</c:v>
                </c:pt>
                <c:pt idx="20">
                  <c:v>0</c:v>
                </c:pt>
                <c:pt idx="21">
                  <c:v>0.10526315789473684</c:v>
                </c:pt>
                <c:pt idx="22">
                  <c:v>0.41666666666666669</c:v>
                </c:pt>
                <c:pt idx="23">
                  <c:v>0</c:v>
                </c:pt>
                <c:pt idx="24">
                  <c:v>4.1666666666666664E-2</c:v>
                </c:pt>
                <c:pt idx="25">
                  <c:v>0.4</c:v>
                </c:pt>
                <c:pt idx="26">
                  <c:v>0</c:v>
                </c:pt>
                <c:pt idx="27">
                  <c:v>0</c:v>
                </c:pt>
                <c:pt idx="28">
                  <c:v>6.25E-2</c:v>
                </c:pt>
                <c:pt idx="29">
                  <c:v>4.1666666666666664E-2</c:v>
                </c:pt>
                <c:pt idx="30">
                  <c:v>4.7619047619047616E-2</c:v>
                </c:pt>
                <c:pt idx="31">
                  <c:v>0.10526315789473684</c:v>
                </c:pt>
                <c:pt idx="3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15-4A25-93F9-F20274405AA8}"/>
            </c:ext>
          </c:extLst>
        </c:ser>
        <c:ser>
          <c:idx val="1"/>
          <c:order val="1"/>
          <c:tx>
            <c:strRef>
              <c:f>'Disponibilité du Plan de vacc'!$C$4:$C$5</c:f>
              <c:strCache>
                <c:ptCount val="1"/>
                <c:pt idx="0">
                  <c:v>Plan disponible mais non affiché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'Disponibilité du Plan de vacc'!$A$6:$A$42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'Disponibilité du Plan de vacc'!$C$6:$C$42</c:f>
              <c:numCache>
                <c:formatCode>0%</c:formatCode>
                <c:ptCount val="33"/>
                <c:pt idx="0">
                  <c:v>0.14814814814814814</c:v>
                </c:pt>
                <c:pt idx="1">
                  <c:v>0.44444444444444442</c:v>
                </c:pt>
                <c:pt idx="2">
                  <c:v>1</c:v>
                </c:pt>
                <c:pt idx="3">
                  <c:v>0</c:v>
                </c:pt>
                <c:pt idx="4">
                  <c:v>0.19230769230769232</c:v>
                </c:pt>
                <c:pt idx="5">
                  <c:v>8.3333333333333329E-2</c:v>
                </c:pt>
                <c:pt idx="6">
                  <c:v>6.6666666666666666E-2</c:v>
                </c:pt>
                <c:pt idx="7">
                  <c:v>0.16666666666666666</c:v>
                </c:pt>
                <c:pt idx="8">
                  <c:v>0</c:v>
                </c:pt>
                <c:pt idx="9">
                  <c:v>0</c:v>
                </c:pt>
                <c:pt idx="10">
                  <c:v>0.05</c:v>
                </c:pt>
                <c:pt idx="11">
                  <c:v>0.13333333333333333</c:v>
                </c:pt>
                <c:pt idx="12">
                  <c:v>0.28000000000000003</c:v>
                </c:pt>
                <c:pt idx="13">
                  <c:v>0.36363636363636365</c:v>
                </c:pt>
                <c:pt idx="14">
                  <c:v>0.4</c:v>
                </c:pt>
                <c:pt idx="15">
                  <c:v>0.25806451612903225</c:v>
                </c:pt>
                <c:pt idx="16">
                  <c:v>6.6666666666666666E-2</c:v>
                </c:pt>
                <c:pt idx="17">
                  <c:v>4.3478260869565216E-2</c:v>
                </c:pt>
                <c:pt idx="18">
                  <c:v>3.7037037037037035E-2</c:v>
                </c:pt>
                <c:pt idx="19">
                  <c:v>0</c:v>
                </c:pt>
                <c:pt idx="20">
                  <c:v>0</c:v>
                </c:pt>
                <c:pt idx="21">
                  <c:v>0.31578947368421051</c:v>
                </c:pt>
                <c:pt idx="22">
                  <c:v>8.3333333333333329E-2</c:v>
                </c:pt>
                <c:pt idx="23">
                  <c:v>0</c:v>
                </c:pt>
                <c:pt idx="24">
                  <c:v>0.16666666666666666</c:v>
                </c:pt>
                <c:pt idx="25">
                  <c:v>0</c:v>
                </c:pt>
                <c:pt idx="26">
                  <c:v>0.26666666666666666</c:v>
                </c:pt>
                <c:pt idx="27">
                  <c:v>7.6923076923076927E-2</c:v>
                </c:pt>
                <c:pt idx="28">
                  <c:v>0.125</c:v>
                </c:pt>
                <c:pt idx="29">
                  <c:v>0.25</c:v>
                </c:pt>
                <c:pt idx="30">
                  <c:v>4.7619047619047616E-2</c:v>
                </c:pt>
                <c:pt idx="31">
                  <c:v>0</c:v>
                </c:pt>
                <c:pt idx="3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15-4A25-93F9-F20274405AA8}"/>
            </c:ext>
          </c:extLst>
        </c:ser>
        <c:ser>
          <c:idx val="2"/>
          <c:order val="2"/>
          <c:tx>
            <c:strRef>
              <c:f>'Disponibilité du Plan de vacc'!$D$4:$D$5</c:f>
              <c:strCache>
                <c:ptCount val="1"/>
                <c:pt idx="0">
                  <c:v>Plan disponible et affiché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'Disponibilité du Plan de vacc'!$A$6:$A$42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'Disponibilité du Plan de vacc'!$D$6:$D$42</c:f>
              <c:numCache>
                <c:formatCode>0%</c:formatCode>
                <c:ptCount val="33"/>
                <c:pt idx="0">
                  <c:v>0.37037037037037035</c:v>
                </c:pt>
                <c:pt idx="1">
                  <c:v>0.55555555555555558</c:v>
                </c:pt>
                <c:pt idx="2">
                  <c:v>0</c:v>
                </c:pt>
                <c:pt idx="3">
                  <c:v>0.75</c:v>
                </c:pt>
                <c:pt idx="4">
                  <c:v>0.80769230769230771</c:v>
                </c:pt>
                <c:pt idx="5">
                  <c:v>0.91666666666666663</c:v>
                </c:pt>
                <c:pt idx="6">
                  <c:v>0.5</c:v>
                </c:pt>
                <c:pt idx="7">
                  <c:v>0.83333333333333337</c:v>
                </c:pt>
                <c:pt idx="8">
                  <c:v>0.73684210526315785</c:v>
                </c:pt>
                <c:pt idx="9">
                  <c:v>1</c:v>
                </c:pt>
                <c:pt idx="10">
                  <c:v>0.65</c:v>
                </c:pt>
                <c:pt idx="11">
                  <c:v>0.46666666666666667</c:v>
                </c:pt>
                <c:pt idx="12">
                  <c:v>0.72</c:v>
                </c:pt>
                <c:pt idx="13">
                  <c:v>0.63636363636363635</c:v>
                </c:pt>
                <c:pt idx="14">
                  <c:v>0.6</c:v>
                </c:pt>
                <c:pt idx="15">
                  <c:v>0.74193548387096775</c:v>
                </c:pt>
                <c:pt idx="16">
                  <c:v>0.93333333333333335</c:v>
                </c:pt>
                <c:pt idx="17">
                  <c:v>0.60869565217391308</c:v>
                </c:pt>
                <c:pt idx="18">
                  <c:v>0.96296296296296291</c:v>
                </c:pt>
                <c:pt idx="19">
                  <c:v>0.78260869565217395</c:v>
                </c:pt>
                <c:pt idx="20">
                  <c:v>1</c:v>
                </c:pt>
                <c:pt idx="21">
                  <c:v>0.57894736842105265</c:v>
                </c:pt>
                <c:pt idx="22">
                  <c:v>0.5</c:v>
                </c:pt>
                <c:pt idx="23">
                  <c:v>1</c:v>
                </c:pt>
                <c:pt idx="24">
                  <c:v>0.79166666666666663</c:v>
                </c:pt>
                <c:pt idx="25">
                  <c:v>0.6</c:v>
                </c:pt>
                <c:pt idx="26">
                  <c:v>0.73333333333333328</c:v>
                </c:pt>
                <c:pt idx="27">
                  <c:v>0.92307692307692313</c:v>
                </c:pt>
                <c:pt idx="28">
                  <c:v>0.8125</c:v>
                </c:pt>
                <c:pt idx="29">
                  <c:v>0.70833333333333337</c:v>
                </c:pt>
                <c:pt idx="30">
                  <c:v>0.90476190476190477</c:v>
                </c:pt>
                <c:pt idx="31">
                  <c:v>0.89473684210526316</c:v>
                </c:pt>
                <c:pt idx="3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15-4A25-93F9-F20274405A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0579968"/>
        <c:axId val="120581504"/>
      </c:barChart>
      <c:catAx>
        <c:axId val="1205799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 algn="ctr">
              <a:defRPr sz="900"/>
            </a:pPr>
            <a:endParaRPr lang="fr-FR"/>
          </a:p>
        </c:txPr>
        <c:crossAx val="120581504"/>
        <c:crosses val="autoZero"/>
        <c:auto val="1"/>
        <c:lblAlgn val="ctr"/>
        <c:lblOffset val="100"/>
        <c:noMultiLvlLbl val="0"/>
      </c:catAx>
      <c:valAx>
        <c:axId val="120581504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120579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2133077959849625E-2"/>
          <c:y val="0.93293172708909722"/>
          <c:w val="0.8841043587885794"/>
          <c:h val="6.7068272910902726E-2"/>
        </c:manualLayout>
      </c:layout>
      <c:overlay val="0"/>
      <c:txPr>
        <a:bodyPr/>
        <a:lstStyle/>
        <a:p>
          <a:pPr algn="ctr">
            <a:defRPr sz="1600"/>
          </a:pPr>
          <a:endParaRPr lang="fr-FR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 algn="ctr">
        <a:defRPr lang="fr-FR" sz="1000" b="0" i="0" u="none" strike="noStrike" kern="1200" baseline="0">
          <a:solidFill>
            <a:sysClr val="windowText" lastClr="000000"/>
          </a:solidFill>
          <a:latin typeface="Arial Black" panose="020B0A04020102020204" pitchFamily="34" charset="0"/>
          <a:ea typeface="+mn-ea"/>
          <a:cs typeface="+mn-cs"/>
        </a:defRPr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[MASQUE_ANALYSE_PROGRES_ODK_NATIONAL_.xlsx]Refrigerateur PEV fonctionnel!Tableau croisé dynamique1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fr-FR" dirty="0"/>
              <a:t>Proportion des  CS qui disposent ou non de Réfrigérateurs fonctionnels selon les trimestre (Q) en 2019</a:t>
            </a:r>
          </a:p>
        </c:rich>
      </c:tx>
      <c:layout>
        <c:manualLayout>
          <c:xMode val="edge"/>
          <c:yMode val="edge"/>
          <c:x val="0.1788887380815605"/>
          <c:y val="1.6965918941941366E-3"/>
        </c:manualLayout>
      </c:layout>
      <c:overlay val="1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</c:pivotFmt>
      <c:pivotFmt>
        <c:idx val="6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</c:pivotFmt>
      <c:pivotFmt>
        <c:idx val="8"/>
      </c:pivotFmt>
      <c:pivotFmt>
        <c:idx val="9"/>
        <c:marker>
          <c:symbol val="none"/>
        </c:marker>
      </c:pivotFmt>
      <c:pivotFmt>
        <c:idx val="10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</c:pivotFmt>
      <c:pivotFmt>
        <c:idx val="17"/>
        <c:spPr>
          <a:solidFill>
            <a:schemeClr val="accent3"/>
          </a:solidFill>
        </c:spPr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spPr>
          <a:solidFill>
            <a:schemeClr val="accent3"/>
          </a:solidFill>
        </c:spPr>
        <c:marker>
          <c:symbol val="none"/>
        </c:marker>
      </c:pivotFmt>
      <c:pivotFmt>
        <c:idx val="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marker>
          <c:symbol val="none"/>
        </c:marker>
      </c:pivotFmt>
      <c:pivotFmt>
        <c:idx val="43"/>
        <c:spPr>
          <a:solidFill>
            <a:schemeClr val="accent3"/>
          </a:solidFill>
        </c:spPr>
        <c:marker>
          <c:symbol val="none"/>
        </c:marker>
      </c:pivotFmt>
      <c:pivotFmt>
        <c:idx val="44"/>
        <c:marker>
          <c:symbol val="none"/>
        </c:marker>
      </c:pivotFmt>
      <c:pivotFmt>
        <c:idx val="45"/>
        <c:marker>
          <c:symbol val="none"/>
        </c:marker>
      </c:pivotFmt>
      <c:pivotFmt>
        <c:idx val="46"/>
        <c:spPr>
          <a:solidFill>
            <a:schemeClr val="accent3"/>
          </a:solidFill>
        </c:spPr>
        <c:marker>
          <c:symbol val="none"/>
        </c:marker>
      </c:pivotFmt>
      <c:pivotFmt>
        <c:idx val="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marker>
          <c:symbol val="none"/>
        </c:marker>
      </c:pivotFmt>
      <c:pivotFmt>
        <c:idx val="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7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2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4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5057254753477597"/>
          <c:y val="8.936920744109221E-2"/>
          <c:w val="0.8289758084455332"/>
          <c:h val="0.8520994479468241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'Refrigerateur PEV fonctionnel'!$B$4:$B$5</c:f>
              <c:strCache>
                <c:ptCount val="1"/>
                <c:pt idx="0">
                  <c:v>Absence de refrigerateur PEV fonctionnel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'Refrigerateur PEV fonctionnel'!$A$6:$A$42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'Refrigerateur PEV fonctionnel'!$B$6:$B$42</c:f>
              <c:numCache>
                <c:formatCode>0%</c:formatCode>
                <c:ptCount val="33"/>
                <c:pt idx="0">
                  <c:v>0.1111111111111111</c:v>
                </c:pt>
                <c:pt idx="1">
                  <c:v>0.55555555555555558</c:v>
                </c:pt>
                <c:pt idx="2">
                  <c:v>0</c:v>
                </c:pt>
                <c:pt idx="3">
                  <c:v>0.75</c:v>
                </c:pt>
                <c:pt idx="4">
                  <c:v>3.8461538461538464E-2</c:v>
                </c:pt>
                <c:pt idx="5">
                  <c:v>0</c:v>
                </c:pt>
                <c:pt idx="6">
                  <c:v>0.1</c:v>
                </c:pt>
                <c:pt idx="7">
                  <c:v>0.45833333333333331</c:v>
                </c:pt>
                <c:pt idx="8">
                  <c:v>0.42105263157894735</c:v>
                </c:pt>
                <c:pt idx="9">
                  <c:v>0</c:v>
                </c:pt>
                <c:pt idx="10">
                  <c:v>0.1</c:v>
                </c:pt>
                <c:pt idx="11">
                  <c:v>0.13333333333333333</c:v>
                </c:pt>
                <c:pt idx="12">
                  <c:v>0.4</c:v>
                </c:pt>
                <c:pt idx="13">
                  <c:v>0</c:v>
                </c:pt>
                <c:pt idx="14">
                  <c:v>0.6</c:v>
                </c:pt>
                <c:pt idx="15">
                  <c:v>6.4516129032258063E-2</c:v>
                </c:pt>
                <c:pt idx="16">
                  <c:v>0</c:v>
                </c:pt>
                <c:pt idx="17">
                  <c:v>8.6956521739130432E-2</c:v>
                </c:pt>
                <c:pt idx="18">
                  <c:v>0.48148148148148145</c:v>
                </c:pt>
                <c:pt idx="19">
                  <c:v>0.47826086956521741</c:v>
                </c:pt>
                <c:pt idx="20">
                  <c:v>0</c:v>
                </c:pt>
                <c:pt idx="21">
                  <c:v>0.15789473684210525</c:v>
                </c:pt>
                <c:pt idx="22">
                  <c:v>8.3333333333333329E-2</c:v>
                </c:pt>
                <c:pt idx="23">
                  <c:v>0.53333333333333333</c:v>
                </c:pt>
                <c:pt idx="24">
                  <c:v>4.1666666666666664E-2</c:v>
                </c:pt>
                <c:pt idx="25">
                  <c:v>0.6</c:v>
                </c:pt>
                <c:pt idx="26">
                  <c:v>6.6666666666666666E-2</c:v>
                </c:pt>
                <c:pt idx="27">
                  <c:v>0</c:v>
                </c:pt>
                <c:pt idx="28">
                  <c:v>0.25</c:v>
                </c:pt>
                <c:pt idx="29">
                  <c:v>0.54166666666666663</c:v>
                </c:pt>
                <c:pt idx="30">
                  <c:v>0.47619047619047616</c:v>
                </c:pt>
                <c:pt idx="31">
                  <c:v>0.21052631578947367</c:v>
                </c:pt>
                <c:pt idx="3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61-4C1B-8BBA-9046D736E95A}"/>
            </c:ext>
          </c:extLst>
        </c:ser>
        <c:ser>
          <c:idx val="1"/>
          <c:order val="1"/>
          <c:tx>
            <c:strRef>
              <c:f>'Refrigerateur PEV fonctionnel'!$C$4:$C$5</c:f>
              <c:strCache>
                <c:ptCount val="1"/>
                <c:pt idx="0">
                  <c:v>Presence de refrigerateur PEV fonctionnel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'Refrigerateur PEV fonctionnel'!$A$6:$A$42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'Refrigerateur PEV fonctionnel'!$C$6:$C$42</c:f>
              <c:numCache>
                <c:formatCode>0%</c:formatCode>
                <c:ptCount val="33"/>
                <c:pt idx="0">
                  <c:v>0.88888888888888884</c:v>
                </c:pt>
                <c:pt idx="1">
                  <c:v>0.44444444444444442</c:v>
                </c:pt>
                <c:pt idx="2">
                  <c:v>1</c:v>
                </c:pt>
                <c:pt idx="3">
                  <c:v>0.25</c:v>
                </c:pt>
                <c:pt idx="4">
                  <c:v>0.96153846153846156</c:v>
                </c:pt>
                <c:pt idx="5">
                  <c:v>1</c:v>
                </c:pt>
                <c:pt idx="6">
                  <c:v>0.9</c:v>
                </c:pt>
                <c:pt idx="7">
                  <c:v>0.54166666666666663</c:v>
                </c:pt>
                <c:pt idx="8">
                  <c:v>0.57894736842105265</c:v>
                </c:pt>
                <c:pt idx="9">
                  <c:v>1</c:v>
                </c:pt>
                <c:pt idx="10">
                  <c:v>0.9</c:v>
                </c:pt>
                <c:pt idx="11">
                  <c:v>0.8666666666666667</c:v>
                </c:pt>
                <c:pt idx="12">
                  <c:v>0.6</c:v>
                </c:pt>
                <c:pt idx="13">
                  <c:v>1</c:v>
                </c:pt>
                <c:pt idx="14">
                  <c:v>0.4</c:v>
                </c:pt>
                <c:pt idx="15">
                  <c:v>0.93548387096774188</c:v>
                </c:pt>
                <c:pt idx="16">
                  <c:v>1</c:v>
                </c:pt>
                <c:pt idx="17">
                  <c:v>0.91304347826086951</c:v>
                </c:pt>
                <c:pt idx="18">
                  <c:v>0.51851851851851849</c:v>
                </c:pt>
                <c:pt idx="19">
                  <c:v>0.52173913043478259</c:v>
                </c:pt>
                <c:pt idx="20">
                  <c:v>1</c:v>
                </c:pt>
                <c:pt idx="21">
                  <c:v>0.84210526315789469</c:v>
                </c:pt>
                <c:pt idx="22">
                  <c:v>0.91666666666666663</c:v>
                </c:pt>
                <c:pt idx="23">
                  <c:v>0.46666666666666667</c:v>
                </c:pt>
                <c:pt idx="24">
                  <c:v>0.95833333333333337</c:v>
                </c:pt>
                <c:pt idx="25">
                  <c:v>0.4</c:v>
                </c:pt>
                <c:pt idx="26">
                  <c:v>0.93333333333333335</c:v>
                </c:pt>
                <c:pt idx="27">
                  <c:v>1</c:v>
                </c:pt>
                <c:pt idx="28">
                  <c:v>0.75</c:v>
                </c:pt>
                <c:pt idx="29">
                  <c:v>0.45833333333333331</c:v>
                </c:pt>
                <c:pt idx="30">
                  <c:v>0.52380952380952384</c:v>
                </c:pt>
                <c:pt idx="31">
                  <c:v>0.78947368421052633</c:v>
                </c:pt>
                <c:pt idx="3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61-4C1B-8BBA-9046D736E9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0912128"/>
        <c:axId val="120934400"/>
      </c:barChart>
      <c:catAx>
        <c:axId val="1209121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 algn="ctr">
              <a:defRPr sz="900"/>
            </a:pPr>
            <a:endParaRPr lang="fr-FR"/>
          </a:p>
        </c:txPr>
        <c:crossAx val="120934400"/>
        <c:crosses val="autoZero"/>
        <c:auto val="1"/>
        <c:lblAlgn val="ctr"/>
        <c:lblOffset val="100"/>
        <c:noMultiLvlLbl val="0"/>
      </c:catAx>
      <c:valAx>
        <c:axId val="120934400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120912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24470128256869"/>
          <c:y val="0.94146066419421182"/>
          <c:w val="0.71942852563276927"/>
          <c:h val="5.2969934824131489E-2"/>
        </c:manualLayout>
      </c:layout>
      <c:overlay val="0"/>
      <c:txPr>
        <a:bodyPr/>
        <a:lstStyle/>
        <a:p>
          <a:pPr algn="ctr">
            <a:defRPr/>
          </a:pPr>
          <a:endParaRPr lang="fr-FR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 algn="ctr">
        <a:defRPr lang="fr-FR" sz="1200" b="0" i="0" u="none" strike="noStrike" kern="1200" baseline="0">
          <a:solidFill>
            <a:sysClr val="windowText" lastClr="000000"/>
          </a:solidFill>
          <a:latin typeface="Arial Black" panose="020B0A04020102020204" pitchFamily="34" charset="0"/>
          <a:ea typeface="+mn-ea"/>
          <a:cs typeface="+mn-cs"/>
        </a:defRPr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[MASQUE_ANALYSE_PROGRES_ODK_NATIONAL_.xlsx]Rupture session de vaccination!Tableau croisé dynamique2</c:name>
    <c:fmtId val="34"/>
  </c:pivotSource>
  <c:chart>
    <c:title>
      <c:tx>
        <c:rich>
          <a:bodyPr/>
          <a:lstStyle/>
          <a:p>
            <a:pPr>
              <a:defRPr/>
            </a:pPr>
            <a:r>
              <a:rPr lang="fr-FR" dirty="0"/>
              <a:t>Proportion de Centres de santé ayant connu ou non de rupture de sessions de vaccination    selon les trimestre (Q) en 2019</a:t>
            </a:r>
          </a:p>
        </c:rich>
      </c:tx>
      <c:layout>
        <c:manualLayout>
          <c:xMode val="edge"/>
          <c:yMode val="edge"/>
          <c:x val="0.20788305196964063"/>
          <c:y val="6.5027924141061316E-3"/>
        </c:manualLayout>
      </c:layout>
      <c:overlay val="1"/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spPr/>
          <c:txPr>
            <a:bodyPr/>
            <a:lstStyle/>
            <a:p>
              <a:pPr algn="ctr">
                <a:defRPr lang="fr-FR" sz="1000" b="0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FFFF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rgbClr val="FFFF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716502165180335"/>
          <c:y val="8.8122273869580353E-2"/>
          <c:w val="0.81072228498270338"/>
          <c:h val="0.8355553718264011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'Rupture session de vaccination'!$B$4:$B$5</c:f>
              <c:strCache>
                <c:ptCount val="1"/>
                <c:pt idx="0">
                  <c:v>Pas de rupture de sessions de vaccination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'Rupture session de vaccination'!$A$6:$A$42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'Rupture session de vaccination'!$B$6:$B$42</c:f>
              <c:numCache>
                <c:formatCode>0%</c:formatCode>
                <c:ptCount val="33"/>
                <c:pt idx="0">
                  <c:v>0.66666666666666663</c:v>
                </c:pt>
                <c:pt idx="1">
                  <c:v>0.88888888888888884</c:v>
                </c:pt>
                <c:pt idx="2">
                  <c:v>0.66666666666666663</c:v>
                </c:pt>
                <c:pt idx="3">
                  <c:v>0</c:v>
                </c:pt>
                <c:pt idx="4">
                  <c:v>0.65384615384615385</c:v>
                </c:pt>
                <c:pt idx="5">
                  <c:v>0.33333333333333331</c:v>
                </c:pt>
                <c:pt idx="6">
                  <c:v>0.66666666666666663</c:v>
                </c:pt>
                <c:pt idx="7">
                  <c:v>0.45833333333333331</c:v>
                </c:pt>
                <c:pt idx="8">
                  <c:v>0.52631578947368418</c:v>
                </c:pt>
                <c:pt idx="9">
                  <c:v>1</c:v>
                </c:pt>
                <c:pt idx="10">
                  <c:v>0.2</c:v>
                </c:pt>
                <c:pt idx="11">
                  <c:v>0.8666666666666667</c:v>
                </c:pt>
                <c:pt idx="12">
                  <c:v>0.88</c:v>
                </c:pt>
                <c:pt idx="13">
                  <c:v>0.95454545454545459</c:v>
                </c:pt>
                <c:pt idx="14">
                  <c:v>0.2</c:v>
                </c:pt>
                <c:pt idx="15">
                  <c:v>0.87096774193548387</c:v>
                </c:pt>
                <c:pt idx="16">
                  <c:v>0.2</c:v>
                </c:pt>
                <c:pt idx="17">
                  <c:v>0.69565217391304346</c:v>
                </c:pt>
                <c:pt idx="18">
                  <c:v>0.40740740740740738</c:v>
                </c:pt>
                <c:pt idx="19">
                  <c:v>0.56521739130434778</c:v>
                </c:pt>
                <c:pt idx="20">
                  <c:v>0</c:v>
                </c:pt>
                <c:pt idx="21">
                  <c:v>0.31578947368421051</c:v>
                </c:pt>
                <c:pt idx="22">
                  <c:v>0.83333333333333337</c:v>
                </c:pt>
                <c:pt idx="23">
                  <c:v>0.8666666666666667</c:v>
                </c:pt>
                <c:pt idx="24">
                  <c:v>0.91666666666666663</c:v>
                </c:pt>
                <c:pt idx="25">
                  <c:v>0.2</c:v>
                </c:pt>
                <c:pt idx="26">
                  <c:v>0.73333333333333328</c:v>
                </c:pt>
                <c:pt idx="27">
                  <c:v>0.23076923076923078</c:v>
                </c:pt>
                <c:pt idx="28">
                  <c:v>0.8125</c:v>
                </c:pt>
                <c:pt idx="29">
                  <c:v>0.45833333333333331</c:v>
                </c:pt>
                <c:pt idx="30">
                  <c:v>0.52380952380952384</c:v>
                </c:pt>
                <c:pt idx="31">
                  <c:v>0.42105263157894735</c:v>
                </c:pt>
                <c:pt idx="3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EF-49ED-878F-2E574908DB76}"/>
            </c:ext>
          </c:extLst>
        </c:ser>
        <c:ser>
          <c:idx val="1"/>
          <c:order val="1"/>
          <c:tx>
            <c:strRef>
              <c:f>'Rupture session de vaccination'!$C$4:$C$5</c:f>
              <c:strCache>
                <c:ptCount val="1"/>
                <c:pt idx="0">
                  <c:v>Rrupture de sessions de vaccination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'Rupture session de vaccination'!$A$6:$A$42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'Rupture session de vaccination'!$C$6:$C$42</c:f>
              <c:numCache>
                <c:formatCode>0%</c:formatCode>
                <c:ptCount val="33"/>
                <c:pt idx="0">
                  <c:v>0.33333333333333331</c:v>
                </c:pt>
                <c:pt idx="1">
                  <c:v>0.1111111111111111</c:v>
                </c:pt>
                <c:pt idx="2">
                  <c:v>0.33333333333333331</c:v>
                </c:pt>
                <c:pt idx="3">
                  <c:v>1</c:v>
                </c:pt>
                <c:pt idx="4">
                  <c:v>0.34615384615384615</c:v>
                </c:pt>
                <c:pt idx="5">
                  <c:v>0.66666666666666663</c:v>
                </c:pt>
                <c:pt idx="6">
                  <c:v>0.33333333333333331</c:v>
                </c:pt>
                <c:pt idx="7">
                  <c:v>0.54166666666666663</c:v>
                </c:pt>
                <c:pt idx="8">
                  <c:v>0.47368421052631576</c:v>
                </c:pt>
                <c:pt idx="9">
                  <c:v>0</c:v>
                </c:pt>
                <c:pt idx="10">
                  <c:v>0.8</c:v>
                </c:pt>
                <c:pt idx="11">
                  <c:v>0.13333333333333333</c:v>
                </c:pt>
                <c:pt idx="12">
                  <c:v>0.12</c:v>
                </c:pt>
                <c:pt idx="13">
                  <c:v>4.5454545454545456E-2</c:v>
                </c:pt>
                <c:pt idx="14">
                  <c:v>0.8</c:v>
                </c:pt>
                <c:pt idx="15">
                  <c:v>0.12903225806451613</c:v>
                </c:pt>
                <c:pt idx="16">
                  <c:v>0.8</c:v>
                </c:pt>
                <c:pt idx="17">
                  <c:v>0.30434782608695654</c:v>
                </c:pt>
                <c:pt idx="18">
                  <c:v>0.59259259259259256</c:v>
                </c:pt>
                <c:pt idx="19">
                  <c:v>0.43478260869565216</c:v>
                </c:pt>
                <c:pt idx="20">
                  <c:v>1</c:v>
                </c:pt>
                <c:pt idx="21">
                  <c:v>0.68421052631578949</c:v>
                </c:pt>
                <c:pt idx="22">
                  <c:v>0.16666666666666666</c:v>
                </c:pt>
                <c:pt idx="23">
                  <c:v>0.13333333333333333</c:v>
                </c:pt>
                <c:pt idx="24">
                  <c:v>8.3333333333333329E-2</c:v>
                </c:pt>
                <c:pt idx="25">
                  <c:v>0.8</c:v>
                </c:pt>
                <c:pt idx="26">
                  <c:v>0.26666666666666666</c:v>
                </c:pt>
                <c:pt idx="27">
                  <c:v>0.76923076923076927</c:v>
                </c:pt>
                <c:pt idx="28">
                  <c:v>0.1875</c:v>
                </c:pt>
                <c:pt idx="29">
                  <c:v>0.54166666666666663</c:v>
                </c:pt>
                <c:pt idx="30">
                  <c:v>0.47619047619047616</c:v>
                </c:pt>
                <c:pt idx="31">
                  <c:v>0.57894736842105265</c:v>
                </c:pt>
                <c:pt idx="3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EF-49ED-878F-2E574908DB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8841984"/>
        <c:axId val="128851968"/>
      </c:barChart>
      <c:catAx>
        <c:axId val="1288419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 algn="ctr">
              <a:defRPr sz="900"/>
            </a:pPr>
            <a:endParaRPr lang="fr-FR"/>
          </a:p>
        </c:txPr>
        <c:crossAx val="128851968"/>
        <c:crosses val="autoZero"/>
        <c:auto val="1"/>
        <c:lblAlgn val="ctr"/>
        <c:lblOffset val="100"/>
        <c:noMultiLvlLbl val="0"/>
      </c:catAx>
      <c:valAx>
        <c:axId val="128851968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128841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0774682666651509"/>
          <c:y val="0.94120771217810284"/>
          <c:w val="0.76514828635350474"/>
          <c:h val="5.8792287821897195E-2"/>
        </c:manualLayout>
      </c:layout>
      <c:overlay val="0"/>
      <c:txPr>
        <a:bodyPr/>
        <a:lstStyle/>
        <a:p>
          <a:pPr algn="ctr">
            <a:defRPr/>
          </a:pPr>
          <a:endParaRPr lang="fr-FR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 algn="ctr">
        <a:defRPr lang="fr-FR" sz="1200" b="0" i="0" u="none" strike="noStrike" kern="1200" baseline="0">
          <a:solidFill>
            <a:sysClr val="windowText" lastClr="000000"/>
          </a:solidFill>
          <a:latin typeface="Arial Black" panose="020B0A04020102020204" pitchFamily="34" charset="0"/>
          <a:ea typeface="+mn-ea"/>
          <a:cs typeface="+mn-cs"/>
        </a:defRPr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[MASQUE_ANALYSE_PROGRES_ODK_NATIONAL_.xlsx]Dispo courbe monitoring PEV!Tableau croisé dynamique1</c:name>
    <c:fmtId val="72"/>
  </c:pivotSource>
  <c:chart>
    <c:title>
      <c:tx>
        <c:rich>
          <a:bodyPr/>
          <a:lstStyle/>
          <a:p>
            <a:pPr>
              <a:defRPr sz="1200"/>
            </a:pPr>
            <a:r>
              <a:rPr lang="fr-FR" sz="1200" b="1" i="0" baseline="0" dirty="0">
                <a:effectLst/>
              </a:rPr>
              <a:t>Proportion des  CS qui disposent de la courbe de couverture vaccinale   selon les trimestre (Q) en 2019</a:t>
            </a:r>
            <a:endParaRPr lang="fr-FR" sz="1200" dirty="0">
              <a:effectLst/>
            </a:endParaRPr>
          </a:p>
        </c:rich>
      </c:tx>
      <c:layout>
        <c:manualLayout>
          <c:xMode val="edge"/>
          <c:yMode val="edge"/>
          <c:x val="0.1798166568643273"/>
          <c:y val="6.5952294826392803E-3"/>
        </c:manualLayout>
      </c:layout>
      <c:overlay val="1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</c:pivotFmt>
      <c:pivotFmt>
        <c:idx val="6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</c:pivotFmt>
      <c:pivotFmt>
        <c:idx val="8"/>
      </c:pivotFmt>
      <c:pivotFmt>
        <c:idx val="9"/>
        <c:marker>
          <c:symbol val="none"/>
        </c:marker>
      </c:pivotFmt>
      <c:pivotFmt>
        <c:idx val="10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</c:pivotFmt>
      <c:pivotFmt>
        <c:idx val="17"/>
        <c:spPr>
          <a:solidFill>
            <a:schemeClr val="accent3"/>
          </a:solidFill>
        </c:spPr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spPr>
          <a:solidFill>
            <a:schemeClr val="accent3"/>
          </a:solidFill>
        </c:spPr>
        <c:marker>
          <c:symbol val="none"/>
        </c:marker>
      </c:pivotFmt>
      <c:pivotFmt>
        <c:idx val="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marker>
          <c:symbol val="none"/>
        </c:marker>
      </c:pivotFmt>
      <c:pivotFmt>
        <c:idx val="43"/>
        <c:spPr>
          <a:solidFill>
            <a:schemeClr val="accent3"/>
          </a:solidFill>
        </c:spPr>
        <c:marker>
          <c:symbol val="none"/>
        </c:marker>
      </c:pivotFmt>
      <c:pivotFmt>
        <c:idx val="44"/>
        <c:marker>
          <c:symbol val="none"/>
        </c:marker>
      </c:pivotFmt>
      <c:pivotFmt>
        <c:idx val="45"/>
        <c:marker>
          <c:symbol val="none"/>
        </c:marker>
      </c:pivotFmt>
      <c:pivotFmt>
        <c:idx val="46"/>
        <c:spPr>
          <a:solidFill>
            <a:schemeClr val="accent3"/>
          </a:solidFill>
        </c:spPr>
        <c:marker>
          <c:symbol val="none"/>
        </c:marker>
      </c:pivotFmt>
      <c:pivotFmt>
        <c:idx val="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marker>
          <c:symbol val="none"/>
        </c:marker>
      </c:pivotFmt>
      <c:pivotFmt>
        <c:idx val="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spPr>
          <a:solidFill>
            <a:srgbClr val="FFC000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spPr>
          <a:solidFill>
            <a:schemeClr val="tx2">
              <a:lumMod val="60000"/>
              <a:lumOff val="40000"/>
            </a:schemeClr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spPr>
          <a:solidFill>
            <a:schemeClr val="tx2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marker>
          <c:symbol val="none"/>
        </c:marker>
      </c:pivotFmt>
      <c:pivotFmt>
        <c:idx val="76"/>
        <c:marker>
          <c:symbol val="none"/>
        </c:marker>
      </c:pivotFmt>
      <c:pivotFmt>
        <c:idx val="77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marker>
          <c:symbol val="none"/>
        </c:marker>
      </c:pivotFmt>
      <c:pivotFmt>
        <c:idx val="79"/>
        <c:spPr>
          <a:solidFill>
            <a:srgbClr val="FFC000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spPr>
          <a:solidFill>
            <a:schemeClr val="tx2">
              <a:lumMod val="60000"/>
              <a:lumOff val="40000"/>
            </a:schemeClr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2"/>
        <c:spPr>
          <a:solidFill>
            <a:schemeClr val="tx2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4"/>
        <c:spPr>
          <a:solidFill>
            <a:srgbClr val="FFC000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6"/>
        <c:spPr>
          <a:solidFill>
            <a:schemeClr val="tx2">
              <a:lumMod val="60000"/>
              <a:lumOff val="40000"/>
            </a:schemeClr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7"/>
        <c:spPr>
          <a:solidFill>
            <a:schemeClr val="tx2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8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9"/>
        <c:spPr>
          <a:solidFill>
            <a:srgbClr val="FFC000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1"/>
        <c:spPr>
          <a:solidFill>
            <a:schemeClr val="tx2">
              <a:lumMod val="60000"/>
              <a:lumOff val="40000"/>
            </a:schemeClr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2"/>
        <c:spPr>
          <a:solidFill>
            <a:schemeClr val="tx2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3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4"/>
        <c:spPr>
          <a:solidFill>
            <a:srgbClr val="FFC000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6"/>
        <c:spPr>
          <a:solidFill>
            <a:schemeClr val="tx2">
              <a:lumMod val="60000"/>
              <a:lumOff val="40000"/>
            </a:schemeClr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7"/>
        <c:spPr>
          <a:solidFill>
            <a:schemeClr val="tx2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8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9"/>
        <c:spPr>
          <a:solidFill>
            <a:srgbClr val="FFC000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1"/>
        <c:spPr>
          <a:solidFill>
            <a:schemeClr val="tx2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2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3"/>
        <c:spPr>
          <a:solidFill>
            <a:srgbClr val="FFC000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5"/>
        <c:spPr>
          <a:solidFill>
            <a:schemeClr val="tx2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6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8"/>
        <c:spPr>
          <a:solidFill>
            <a:srgbClr val="FFC000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1"/>
        <c:spPr>
          <a:solidFill>
            <a:schemeClr val="tx2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2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3"/>
        <c:spPr>
          <a:solidFill>
            <a:srgbClr val="FFC000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6"/>
        <c:spPr>
          <a:solidFill>
            <a:schemeClr val="tx2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7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5452518638512458"/>
          <c:y val="5.7512419603298975E-2"/>
          <c:w val="0.825023262268061"/>
          <c:h val="0.8497193808693542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'Dispo courbe monitoring PEV'!$B$4:$B$5</c:f>
              <c:strCache>
                <c:ptCount val="1"/>
                <c:pt idx="0">
                  <c:v>Non Applicable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'Dispo courbe monitoring PEV'!$A$6:$A$42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'Dispo courbe monitoring PEV'!$B$6:$B$42</c:f>
              <c:numCache>
                <c:formatCode>0%</c:formatCode>
                <c:ptCount val="3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0.125</c:v>
                </c:pt>
                <c:pt idx="8">
                  <c:v>0.36842105263157893</c:v>
                </c:pt>
                <c:pt idx="9">
                  <c:v>0</c:v>
                </c:pt>
                <c:pt idx="10">
                  <c:v>0.3</c:v>
                </c:pt>
                <c:pt idx="11">
                  <c:v>0</c:v>
                </c:pt>
                <c:pt idx="12">
                  <c:v>0</c:v>
                </c:pt>
                <c:pt idx="13">
                  <c:v>4.5454545454545456E-2</c:v>
                </c:pt>
                <c:pt idx="14">
                  <c:v>0</c:v>
                </c:pt>
                <c:pt idx="15">
                  <c:v>3.2258064516129031E-2</c:v>
                </c:pt>
                <c:pt idx="16">
                  <c:v>0</c:v>
                </c:pt>
                <c:pt idx="17">
                  <c:v>0</c:v>
                </c:pt>
                <c:pt idx="18">
                  <c:v>0.1111111111111111</c:v>
                </c:pt>
                <c:pt idx="19">
                  <c:v>0.36363636363636365</c:v>
                </c:pt>
                <c:pt idx="20">
                  <c:v>0</c:v>
                </c:pt>
                <c:pt idx="21">
                  <c:v>0.3125</c:v>
                </c:pt>
                <c:pt idx="22">
                  <c:v>0</c:v>
                </c:pt>
                <c:pt idx="23">
                  <c:v>0</c:v>
                </c:pt>
                <c:pt idx="24">
                  <c:v>8.3333333333333329E-2</c:v>
                </c:pt>
                <c:pt idx="25">
                  <c:v>0</c:v>
                </c:pt>
                <c:pt idx="26">
                  <c:v>3.3333333333333333E-2</c:v>
                </c:pt>
                <c:pt idx="27">
                  <c:v>0</c:v>
                </c:pt>
                <c:pt idx="28">
                  <c:v>0</c:v>
                </c:pt>
                <c:pt idx="29">
                  <c:v>4.1666666666666664E-2</c:v>
                </c:pt>
                <c:pt idx="30">
                  <c:v>0.33333333333333331</c:v>
                </c:pt>
                <c:pt idx="31">
                  <c:v>5.2631578947368418E-2</c:v>
                </c:pt>
                <c:pt idx="3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FA-42B2-8064-1272073E0F70}"/>
            </c:ext>
          </c:extLst>
        </c:ser>
        <c:ser>
          <c:idx val="1"/>
          <c:order val="1"/>
          <c:tx>
            <c:strRef>
              <c:f>'Dispo courbe monitoring PEV'!$C$4:$C$5</c:f>
              <c:strCache>
                <c:ptCount val="1"/>
                <c:pt idx="0">
                  <c:v>Absence de graphique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'Dispo courbe monitoring PEV'!$A$6:$A$42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'Dispo courbe monitoring PEV'!$C$6:$C$42</c:f>
              <c:numCache>
                <c:formatCode>0%</c:formatCode>
                <c:ptCount val="33"/>
                <c:pt idx="0">
                  <c:v>0.7407407407407407</c:v>
                </c:pt>
                <c:pt idx="1">
                  <c:v>0.33333333333333331</c:v>
                </c:pt>
                <c:pt idx="2">
                  <c:v>0</c:v>
                </c:pt>
                <c:pt idx="3">
                  <c:v>0.25</c:v>
                </c:pt>
                <c:pt idx="4">
                  <c:v>3.8461538461538464E-2</c:v>
                </c:pt>
                <c:pt idx="5">
                  <c:v>0</c:v>
                </c:pt>
                <c:pt idx="6">
                  <c:v>0.51724137931034486</c:v>
                </c:pt>
                <c:pt idx="7">
                  <c:v>8.3333333333333329E-2</c:v>
                </c:pt>
                <c:pt idx="8">
                  <c:v>0.26315789473684209</c:v>
                </c:pt>
                <c:pt idx="9">
                  <c:v>0</c:v>
                </c:pt>
                <c:pt idx="10">
                  <c:v>0.25</c:v>
                </c:pt>
                <c:pt idx="11">
                  <c:v>0.13333333333333333</c:v>
                </c:pt>
                <c:pt idx="12">
                  <c:v>0.08</c:v>
                </c:pt>
                <c:pt idx="13">
                  <c:v>0</c:v>
                </c:pt>
                <c:pt idx="14">
                  <c:v>0</c:v>
                </c:pt>
                <c:pt idx="15">
                  <c:v>3.2258064516129031E-2</c:v>
                </c:pt>
                <c:pt idx="16">
                  <c:v>0</c:v>
                </c:pt>
                <c:pt idx="17">
                  <c:v>8.6956521739130432E-2</c:v>
                </c:pt>
                <c:pt idx="18">
                  <c:v>0</c:v>
                </c:pt>
                <c:pt idx="19">
                  <c:v>4.5454545454545456E-2</c:v>
                </c:pt>
                <c:pt idx="20">
                  <c:v>0</c:v>
                </c:pt>
                <c:pt idx="21">
                  <c:v>0.125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9.5238095238095233E-2</c:v>
                </c:pt>
                <c:pt idx="31">
                  <c:v>0.10526315789473684</c:v>
                </c:pt>
                <c:pt idx="3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FA-42B2-8064-1272073E0F70}"/>
            </c:ext>
          </c:extLst>
        </c:ser>
        <c:ser>
          <c:idx val="2"/>
          <c:order val="2"/>
          <c:tx>
            <c:strRef>
              <c:f>'Dispo courbe monitoring PEV'!$D$4:$D$5</c:f>
              <c:strCache>
                <c:ptCount val="1"/>
                <c:pt idx="0">
                  <c:v>Graphique dispo mais non utilisé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'Dispo courbe monitoring PEV'!$A$6:$A$42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'Dispo courbe monitoring PEV'!$D$6:$D$42</c:f>
              <c:numCache>
                <c:formatCode>0%</c:formatCode>
                <c:ptCount val="33"/>
                <c:pt idx="0">
                  <c:v>0</c:v>
                </c:pt>
                <c:pt idx="1">
                  <c:v>0.1111111111111111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3.4482758620689655E-2</c:v>
                </c:pt>
                <c:pt idx="7">
                  <c:v>0</c:v>
                </c:pt>
                <c:pt idx="8">
                  <c:v>0.15789473684210525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0.2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4.5454545454545456E-2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6.6666666666666666E-2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5.2631578947368418E-2</c:v>
                </c:pt>
                <c:pt idx="3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FA-42B2-8064-1272073E0F70}"/>
            </c:ext>
          </c:extLst>
        </c:ser>
        <c:ser>
          <c:idx val="3"/>
          <c:order val="3"/>
          <c:tx>
            <c:strRef>
              <c:f>'Dispo courbe monitoring PEV'!$E$4:$E$5</c:f>
              <c:strCache>
                <c:ptCount val="1"/>
                <c:pt idx="0">
                  <c:v>Graphique dispo mais non à jour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'Dispo courbe monitoring PEV'!$A$6:$A$42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'Dispo courbe monitoring PEV'!$E$6:$E$42</c:f>
              <c:numCache>
                <c:formatCode>0%</c:formatCode>
                <c:ptCount val="33"/>
                <c:pt idx="0">
                  <c:v>0</c:v>
                </c:pt>
                <c:pt idx="1">
                  <c:v>0.44444444444444442</c:v>
                </c:pt>
                <c:pt idx="2">
                  <c:v>0</c:v>
                </c:pt>
                <c:pt idx="3">
                  <c:v>0</c:v>
                </c:pt>
                <c:pt idx="4">
                  <c:v>0.80769230769230771</c:v>
                </c:pt>
                <c:pt idx="5">
                  <c:v>0.25</c:v>
                </c:pt>
                <c:pt idx="6">
                  <c:v>6.8965517241379309E-2</c:v>
                </c:pt>
                <c:pt idx="7">
                  <c:v>0.20833333333333334</c:v>
                </c:pt>
                <c:pt idx="8">
                  <c:v>0.21052631578947367</c:v>
                </c:pt>
                <c:pt idx="9">
                  <c:v>0.5</c:v>
                </c:pt>
                <c:pt idx="10">
                  <c:v>0.1</c:v>
                </c:pt>
                <c:pt idx="11">
                  <c:v>0.13333333333333333</c:v>
                </c:pt>
                <c:pt idx="12">
                  <c:v>0.28000000000000003</c:v>
                </c:pt>
                <c:pt idx="13">
                  <c:v>0.5</c:v>
                </c:pt>
                <c:pt idx="14">
                  <c:v>0.2</c:v>
                </c:pt>
                <c:pt idx="15">
                  <c:v>0.5161290322580645</c:v>
                </c:pt>
                <c:pt idx="16">
                  <c:v>0.2</c:v>
                </c:pt>
                <c:pt idx="17">
                  <c:v>0.17391304347826086</c:v>
                </c:pt>
                <c:pt idx="18">
                  <c:v>0.22222222222222221</c:v>
                </c:pt>
                <c:pt idx="19">
                  <c:v>9.0909090909090912E-2</c:v>
                </c:pt>
                <c:pt idx="20">
                  <c:v>0.6</c:v>
                </c:pt>
                <c:pt idx="21">
                  <c:v>0.125</c:v>
                </c:pt>
                <c:pt idx="22">
                  <c:v>0.25</c:v>
                </c:pt>
                <c:pt idx="23">
                  <c:v>0.4</c:v>
                </c:pt>
                <c:pt idx="24">
                  <c:v>0.125</c:v>
                </c:pt>
                <c:pt idx="25">
                  <c:v>0</c:v>
                </c:pt>
                <c:pt idx="26">
                  <c:v>0.2</c:v>
                </c:pt>
                <c:pt idx="27">
                  <c:v>0.23076923076923078</c:v>
                </c:pt>
                <c:pt idx="28">
                  <c:v>0.1875</c:v>
                </c:pt>
                <c:pt idx="29">
                  <c:v>0.16666666666666666</c:v>
                </c:pt>
                <c:pt idx="30">
                  <c:v>9.5238095238095233E-2</c:v>
                </c:pt>
                <c:pt idx="31">
                  <c:v>0.31578947368421051</c:v>
                </c:pt>
                <c:pt idx="3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FA-42B2-8064-1272073E0F70}"/>
            </c:ext>
          </c:extLst>
        </c:ser>
        <c:ser>
          <c:idx val="4"/>
          <c:order val="4"/>
          <c:tx>
            <c:strRef>
              <c:f>'Dispo courbe monitoring PEV'!$F$4:$F$5</c:f>
              <c:strCache>
                <c:ptCount val="1"/>
                <c:pt idx="0">
                  <c:v>Graphique disponible et à jour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'Dispo courbe monitoring PEV'!$A$6:$A$42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'Dispo courbe monitoring PEV'!$F$6:$F$42</c:f>
              <c:numCache>
                <c:formatCode>0%</c:formatCode>
                <c:ptCount val="33"/>
                <c:pt idx="0">
                  <c:v>0.25925925925925924</c:v>
                </c:pt>
                <c:pt idx="1">
                  <c:v>0.1111111111111111</c:v>
                </c:pt>
                <c:pt idx="2">
                  <c:v>1</c:v>
                </c:pt>
                <c:pt idx="3">
                  <c:v>0.75</c:v>
                </c:pt>
                <c:pt idx="4">
                  <c:v>0.15384615384615385</c:v>
                </c:pt>
                <c:pt idx="5">
                  <c:v>0.75</c:v>
                </c:pt>
                <c:pt idx="6">
                  <c:v>0.37931034482758619</c:v>
                </c:pt>
                <c:pt idx="7">
                  <c:v>0.58333333333333337</c:v>
                </c:pt>
                <c:pt idx="8">
                  <c:v>0</c:v>
                </c:pt>
                <c:pt idx="9">
                  <c:v>0.5</c:v>
                </c:pt>
                <c:pt idx="10">
                  <c:v>0.35</c:v>
                </c:pt>
                <c:pt idx="11">
                  <c:v>0.73333333333333328</c:v>
                </c:pt>
                <c:pt idx="12">
                  <c:v>0.44</c:v>
                </c:pt>
                <c:pt idx="13">
                  <c:v>0.45454545454545453</c:v>
                </c:pt>
                <c:pt idx="14">
                  <c:v>0.8</c:v>
                </c:pt>
                <c:pt idx="15">
                  <c:v>0.41935483870967744</c:v>
                </c:pt>
                <c:pt idx="16">
                  <c:v>0.8</c:v>
                </c:pt>
                <c:pt idx="17">
                  <c:v>0.73913043478260865</c:v>
                </c:pt>
                <c:pt idx="18">
                  <c:v>0.66666666666666663</c:v>
                </c:pt>
                <c:pt idx="19">
                  <c:v>0.45454545454545453</c:v>
                </c:pt>
                <c:pt idx="20">
                  <c:v>0.4</c:v>
                </c:pt>
                <c:pt idx="21">
                  <c:v>0.4375</c:v>
                </c:pt>
                <c:pt idx="22">
                  <c:v>0.75</c:v>
                </c:pt>
                <c:pt idx="23">
                  <c:v>0.53333333333333333</c:v>
                </c:pt>
                <c:pt idx="24">
                  <c:v>0.79166666666666663</c:v>
                </c:pt>
                <c:pt idx="25">
                  <c:v>1</c:v>
                </c:pt>
                <c:pt idx="26">
                  <c:v>0.76666666666666672</c:v>
                </c:pt>
                <c:pt idx="27">
                  <c:v>0.76923076923076927</c:v>
                </c:pt>
                <c:pt idx="28">
                  <c:v>0.8125</c:v>
                </c:pt>
                <c:pt idx="29">
                  <c:v>0.79166666666666663</c:v>
                </c:pt>
                <c:pt idx="30">
                  <c:v>0.47619047619047616</c:v>
                </c:pt>
                <c:pt idx="31">
                  <c:v>0.47368421052631576</c:v>
                </c:pt>
                <c:pt idx="3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FA-42B2-8064-1272073E0F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1237888"/>
        <c:axId val="121239424"/>
      </c:barChart>
      <c:catAx>
        <c:axId val="1212378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 algn="ctr">
              <a:defRPr sz="900"/>
            </a:pPr>
            <a:endParaRPr lang="fr-FR"/>
          </a:p>
        </c:txPr>
        <c:crossAx val="121239424"/>
        <c:crosses val="autoZero"/>
        <c:auto val="1"/>
        <c:lblAlgn val="ctr"/>
        <c:lblOffset val="100"/>
        <c:noMultiLvlLbl val="0"/>
      </c:catAx>
      <c:valAx>
        <c:axId val="121239424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121237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5917141084136493E-2"/>
          <c:y val="0.91064614007014177"/>
          <c:w val="0.94011983275475897"/>
          <c:h val="8.9353859929858184E-2"/>
        </c:manualLayout>
      </c:layout>
      <c:overlay val="0"/>
      <c:txPr>
        <a:bodyPr/>
        <a:lstStyle/>
        <a:p>
          <a:pPr algn="ctr">
            <a:defRPr sz="1200"/>
          </a:pPr>
          <a:endParaRPr lang="fr-FR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 algn="ctr">
        <a:defRPr lang="fr-FR" sz="1000" b="0" i="0" u="none" strike="noStrike" kern="1200" baseline="0">
          <a:solidFill>
            <a:sysClr val="windowText" lastClr="000000"/>
          </a:solidFill>
          <a:latin typeface="Arial Black" panose="020B0A04020102020204" pitchFamily="34" charset="0"/>
          <a:ea typeface="+mn-ea"/>
          <a:cs typeface="+mn-cs"/>
        </a:defRPr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[MASQUE_ANALYSE_PROGRES_ODK_NATIONAL_.xlsx]Registre de gestion de stoks !Tableau croisé dynamique2</c:name>
    <c:fmtId val="51"/>
  </c:pivotSource>
  <c:chart>
    <c:title>
      <c:tx>
        <c:rich>
          <a:bodyPr/>
          <a:lstStyle/>
          <a:p>
            <a:pPr algn="ctr" rtl="0">
              <a:defRPr sz="1200"/>
            </a:pPr>
            <a:r>
              <a:rPr lang="fr-FR" sz="1200" dirty="0"/>
              <a:t>Proportion des  CS qui disposent ou non de registres de gestion des </a:t>
            </a:r>
            <a:r>
              <a:rPr lang="fr-FR" sz="1200" dirty="0" err="1"/>
              <a:t>stoks</a:t>
            </a:r>
            <a:r>
              <a:rPr lang="fr-FR" sz="1200" dirty="0"/>
              <a:t> de vaccins à jour   selon les trimestre (Q) en 2019</a:t>
            </a:r>
          </a:p>
          <a:p>
            <a:pPr algn="ctr" rtl="0">
              <a:defRPr sz="1200"/>
            </a:pPr>
            <a:endParaRPr lang="fr-FR" sz="1200" dirty="0"/>
          </a:p>
        </c:rich>
      </c:tx>
      <c:layout>
        <c:manualLayout>
          <c:xMode val="edge"/>
          <c:yMode val="edge"/>
          <c:x val="0.15306866153649068"/>
          <c:y val="5.1656824146981625E-3"/>
        </c:manualLayout>
      </c:layout>
      <c:overlay val="1"/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spPr/>
          <c:txPr>
            <a:bodyPr/>
            <a:lstStyle/>
            <a:p>
              <a:pPr algn="ctr">
                <a:defRPr lang="fr-FR" sz="1000" b="0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FFFF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rgbClr val="FFFF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rgbClr val="C000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tx2">
              <a:lumMod val="75000"/>
            </a:schemeClr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rgbClr val="C000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tx2">
              <a:lumMod val="75000"/>
            </a:schemeClr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marker>
          <c:symbol val="none"/>
        </c:marker>
      </c:pivotFmt>
      <c:pivotFmt>
        <c:idx val="42"/>
        <c:marker>
          <c:symbol val="none"/>
        </c:marker>
      </c:pivotFmt>
      <c:pivotFmt>
        <c:idx val="43"/>
        <c:marker>
          <c:symbol val="none"/>
        </c:marker>
      </c:pivotFmt>
      <c:pivotFmt>
        <c:idx val="44"/>
        <c:marker>
          <c:symbol val="none"/>
        </c:marker>
      </c:pivotFmt>
      <c:pivotFmt>
        <c:idx val="45"/>
        <c:marker>
          <c:symbol val="none"/>
        </c:marker>
      </c:pivotFmt>
      <c:pivotFmt>
        <c:idx val="46"/>
        <c:marker>
          <c:symbol val="none"/>
        </c:marker>
      </c:pivotFmt>
      <c:pivotFmt>
        <c:idx val="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marker>
          <c:symbol val="none"/>
        </c:marker>
      </c:pivotFmt>
      <c:pivotFmt>
        <c:idx val="61"/>
        <c:marker>
          <c:symbol val="none"/>
        </c:marker>
      </c:pivotFmt>
      <c:pivotFmt>
        <c:idx val="62"/>
        <c:marker>
          <c:symbol val="none"/>
        </c:marker>
      </c:pivotFmt>
      <c:pivotFmt>
        <c:idx val="63"/>
        <c:marker>
          <c:symbol val="none"/>
        </c:marker>
      </c:pivotFmt>
      <c:pivotFmt>
        <c:idx val="64"/>
        <c:marker>
          <c:symbol val="none"/>
        </c:marker>
      </c:pivotFmt>
      <c:pivotFmt>
        <c:idx val="65"/>
        <c:marker>
          <c:symbol val="none"/>
        </c:marker>
      </c:pivotFmt>
      <c:pivotFmt>
        <c:idx val="66"/>
        <c:marker>
          <c:symbol val="none"/>
        </c:marker>
      </c:pivotFmt>
      <c:pivotFmt>
        <c:idx val="67"/>
        <c:marker>
          <c:symbol val="none"/>
        </c:marker>
      </c:pivotFmt>
      <c:pivotFmt>
        <c:idx val="68"/>
        <c:marker>
          <c:symbol val="none"/>
        </c:marker>
      </c:pivotFmt>
      <c:pivotFmt>
        <c:idx val="69"/>
        <c:marker>
          <c:symbol val="none"/>
        </c:marker>
      </c:pivotFmt>
      <c:pivotFmt>
        <c:idx val="70"/>
        <c:marker>
          <c:symbol val="none"/>
        </c:marker>
      </c:pivotFmt>
      <c:pivotFmt>
        <c:idx val="71"/>
        <c:marker>
          <c:symbol val="none"/>
        </c:marker>
      </c:pivotFmt>
      <c:pivotFmt>
        <c:idx val="72"/>
        <c:marker>
          <c:symbol val="none"/>
        </c:marker>
      </c:pivotFmt>
      <c:pivotFmt>
        <c:idx val="73"/>
        <c:marker>
          <c:symbol val="none"/>
        </c:marker>
      </c:pivotFmt>
      <c:pivotFmt>
        <c:idx val="74"/>
        <c:marker>
          <c:symbol val="none"/>
        </c:marker>
      </c:pivotFmt>
      <c:pivotFmt>
        <c:idx val="75"/>
        <c:marker>
          <c:symbol val="none"/>
        </c:marker>
      </c:pivotFmt>
      <c:pivotFmt>
        <c:idx val="76"/>
        <c:marker>
          <c:symbol val="none"/>
        </c:marker>
      </c:pivotFmt>
      <c:pivotFmt>
        <c:idx val="77"/>
        <c:marker>
          <c:symbol val="none"/>
        </c:marker>
      </c:pivotFmt>
      <c:pivotFmt>
        <c:idx val="78"/>
        <c:marker>
          <c:symbol val="none"/>
        </c:marker>
      </c:pivotFmt>
      <c:pivotFmt>
        <c:idx val="79"/>
        <c:marker>
          <c:symbol val="none"/>
        </c:marker>
      </c:pivotFmt>
      <c:pivotFmt>
        <c:idx val="80"/>
        <c:marker>
          <c:symbol val="none"/>
        </c:marker>
      </c:pivotFmt>
      <c:pivotFmt>
        <c:idx val="81"/>
        <c:marker>
          <c:symbol val="none"/>
        </c:marker>
      </c:pivotFmt>
      <c:pivotFmt>
        <c:idx val="82"/>
        <c:marker>
          <c:symbol val="none"/>
        </c:marker>
      </c:pivotFmt>
      <c:pivotFmt>
        <c:idx val="83"/>
        <c:marker>
          <c:symbol val="none"/>
        </c:marker>
      </c:pivotFmt>
      <c:pivotFmt>
        <c:idx val="84"/>
        <c:marker>
          <c:symbol val="none"/>
        </c:marker>
      </c:pivotFmt>
      <c:pivotFmt>
        <c:idx val="85"/>
        <c:marker>
          <c:symbol val="none"/>
        </c:marker>
      </c:pivotFmt>
      <c:pivotFmt>
        <c:idx val="86"/>
        <c:marker>
          <c:symbol val="none"/>
        </c:marker>
      </c:pivotFmt>
      <c:pivotFmt>
        <c:idx val="87"/>
        <c:marker>
          <c:symbol val="none"/>
        </c:marker>
      </c:pivotFmt>
      <c:pivotFmt>
        <c:idx val="88"/>
        <c:marker>
          <c:symbol val="none"/>
        </c:marker>
      </c:pivotFmt>
      <c:pivotFmt>
        <c:idx val="89"/>
        <c:marker>
          <c:symbol val="none"/>
        </c:marker>
      </c:pivotFmt>
      <c:pivotFmt>
        <c:idx val="90"/>
        <c:marker>
          <c:symbol val="none"/>
        </c:marker>
      </c:pivotFmt>
      <c:pivotFmt>
        <c:idx val="91"/>
        <c:marker>
          <c:symbol val="none"/>
        </c:marker>
      </c:pivotFmt>
      <c:pivotFmt>
        <c:idx val="92"/>
        <c:marker>
          <c:symbol val="none"/>
        </c:marker>
      </c:pivotFmt>
      <c:pivotFmt>
        <c:idx val="93"/>
        <c:marker>
          <c:symbol val="none"/>
        </c:marker>
      </c:pivotFmt>
      <c:pivotFmt>
        <c:idx val="94"/>
        <c:marker>
          <c:symbol val="none"/>
        </c:marker>
      </c:pivotFmt>
      <c:pivotFmt>
        <c:idx val="95"/>
        <c:marker>
          <c:symbol val="none"/>
        </c:marker>
      </c:pivotFmt>
      <c:pivotFmt>
        <c:idx val="96"/>
        <c:marker>
          <c:symbol val="none"/>
        </c:marker>
      </c:pivotFmt>
      <c:pivotFmt>
        <c:idx val="97"/>
        <c:marker>
          <c:symbol val="none"/>
        </c:marker>
      </c:pivotFmt>
      <c:pivotFmt>
        <c:idx val="98"/>
        <c:marker>
          <c:symbol val="none"/>
        </c:marker>
      </c:pivotFmt>
      <c:pivotFmt>
        <c:idx val="99"/>
        <c:marker>
          <c:symbol val="none"/>
        </c:marker>
      </c:pivotFmt>
      <c:pivotFmt>
        <c:idx val="100"/>
        <c:marker>
          <c:symbol val="none"/>
        </c:marker>
      </c:pivotFmt>
      <c:pivotFmt>
        <c:idx val="101"/>
        <c:marker>
          <c:symbol val="none"/>
        </c:marker>
      </c:pivotFmt>
      <c:pivotFmt>
        <c:idx val="102"/>
        <c:marker>
          <c:symbol val="none"/>
        </c:marker>
      </c:pivotFmt>
      <c:pivotFmt>
        <c:idx val="103"/>
        <c:marker>
          <c:symbol val="none"/>
        </c:marker>
      </c:pivotFmt>
      <c:pivotFmt>
        <c:idx val="104"/>
        <c:marker>
          <c:symbol val="none"/>
        </c:marker>
      </c:pivotFmt>
      <c:pivotFmt>
        <c:idx val="105"/>
        <c:marker>
          <c:symbol val="none"/>
        </c:marker>
      </c:pivotFmt>
      <c:pivotFmt>
        <c:idx val="106"/>
        <c:marker>
          <c:symbol val="none"/>
        </c:marker>
      </c:pivotFmt>
      <c:pivotFmt>
        <c:idx val="107"/>
        <c:marker>
          <c:symbol val="none"/>
        </c:marker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</c:pivotFmt>
      <c:pivotFmt>
        <c:idx val="110"/>
        <c:marker>
          <c:symbol val="none"/>
        </c:marker>
      </c:pivotFmt>
      <c:pivotFmt>
        <c:idx val="111"/>
        <c:marker>
          <c:symbol val="none"/>
        </c:marker>
      </c:pivotFmt>
      <c:pivotFmt>
        <c:idx val="112"/>
        <c:marker>
          <c:symbol val="none"/>
        </c:marker>
      </c:pivotFmt>
      <c:pivotFmt>
        <c:idx val="113"/>
        <c:marker>
          <c:symbol val="none"/>
        </c:marker>
      </c:pivotFmt>
      <c:pivotFmt>
        <c:idx val="114"/>
        <c:marker>
          <c:symbol val="none"/>
        </c:marker>
      </c:pivotFmt>
      <c:pivotFmt>
        <c:idx val="115"/>
        <c:marker>
          <c:symbol val="none"/>
        </c:marker>
      </c:pivotFmt>
      <c:pivotFmt>
        <c:idx val="116"/>
        <c:marker>
          <c:symbol val="none"/>
        </c:marker>
      </c:pivotFmt>
      <c:pivotFmt>
        <c:idx val="117"/>
        <c:marker>
          <c:symbol val="none"/>
        </c:marker>
      </c:pivotFmt>
      <c:pivotFmt>
        <c:idx val="118"/>
        <c:marker>
          <c:symbol val="none"/>
        </c:marker>
      </c:pivotFmt>
      <c:pivotFmt>
        <c:idx val="119"/>
        <c:marker>
          <c:symbol val="none"/>
        </c:marker>
      </c:pivotFmt>
      <c:pivotFmt>
        <c:idx val="120"/>
        <c:marker>
          <c:symbol val="none"/>
        </c:marker>
      </c:pivotFmt>
      <c:pivotFmt>
        <c:idx val="121"/>
        <c:marker>
          <c:symbol val="none"/>
        </c:marker>
      </c:pivotFmt>
      <c:pivotFmt>
        <c:idx val="122"/>
        <c:marker>
          <c:symbol val="none"/>
        </c:marker>
      </c:pivotFmt>
      <c:pivotFmt>
        <c:idx val="123"/>
        <c:marker>
          <c:symbol val="none"/>
        </c:marker>
      </c:pivotFmt>
      <c:pivotFmt>
        <c:idx val="124"/>
        <c:marker>
          <c:symbol val="none"/>
        </c:marker>
      </c:pivotFmt>
      <c:pivotFmt>
        <c:idx val="125"/>
        <c:marker>
          <c:symbol val="none"/>
        </c:marker>
      </c:pivotFmt>
      <c:pivotFmt>
        <c:idx val="126"/>
        <c:marker>
          <c:symbol val="none"/>
        </c:marker>
      </c:pivotFmt>
      <c:pivotFmt>
        <c:idx val="127"/>
        <c:marker>
          <c:symbol val="none"/>
        </c:marker>
      </c:pivotFmt>
      <c:pivotFmt>
        <c:idx val="128"/>
        <c:marker>
          <c:symbol val="none"/>
        </c:marker>
      </c:pivotFmt>
      <c:pivotFmt>
        <c:idx val="129"/>
        <c:marker>
          <c:symbol val="none"/>
        </c:marker>
      </c:pivotFmt>
      <c:pivotFmt>
        <c:idx val="130"/>
        <c:marker>
          <c:symbol val="none"/>
        </c:marker>
      </c:pivotFmt>
      <c:pivotFmt>
        <c:idx val="131"/>
        <c:marker>
          <c:symbol val="none"/>
        </c:marker>
      </c:pivotFmt>
      <c:pivotFmt>
        <c:idx val="132"/>
        <c:marker>
          <c:symbol val="none"/>
        </c:marker>
      </c:pivotFmt>
      <c:pivotFmt>
        <c:idx val="133"/>
        <c:marker>
          <c:symbol val="none"/>
        </c:marker>
      </c:pivotFmt>
      <c:pivotFmt>
        <c:idx val="134"/>
        <c:marker>
          <c:symbol val="none"/>
        </c:marker>
      </c:pivotFmt>
      <c:pivotFmt>
        <c:idx val="135"/>
        <c:marker>
          <c:symbol val="none"/>
        </c:marker>
      </c:pivotFmt>
      <c:pivotFmt>
        <c:idx val="136"/>
        <c:marker>
          <c:symbol val="none"/>
        </c:marker>
      </c:pivotFmt>
      <c:pivotFmt>
        <c:idx val="137"/>
        <c:marker>
          <c:symbol val="none"/>
        </c:marker>
      </c:pivotFmt>
      <c:pivotFmt>
        <c:idx val="138"/>
        <c:marker>
          <c:symbol val="none"/>
        </c:marker>
      </c:pivotFmt>
      <c:pivotFmt>
        <c:idx val="139"/>
        <c:marker>
          <c:symbol val="none"/>
        </c:marker>
      </c:pivotFmt>
      <c:pivotFmt>
        <c:idx val="140"/>
        <c:marker>
          <c:symbol val="none"/>
        </c:marker>
      </c:pivotFmt>
      <c:pivotFmt>
        <c:idx val="141"/>
        <c:marker>
          <c:symbol val="none"/>
        </c:marker>
      </c:pivotFmt>
      <c:pivotFmt>
        <c:idx val="142"/>
        <c:marker>
          <c:symbol val="none"/>
        </c:marker>
      </c:pivotFmt>
      <c:pivotFmt>
        <c:idx val="143"/>
        <c:marker>
          <c:symbol val="none"/>
        </c:marker>
      </c:pivotFmt>
      <c:pivotFmt>
        <c:idx val="144"/>
        <c:marker>
          <c:symbol val="none"/>
        </c:marker>
      </c:pivotFmt>
      <c:pivotFmt>
        <c:idx val="145"/>
        <c:marker>
          <c:symbol val="none"/>
        </c:marker>
      </c:pivotFmt>
      <c:pivotFmt>
        <c:idx val="146"/>
        <c:marker>
          <c:symbol val="none"/>
        </c:marker>
      </c:pivotFmt>
      <c:pivotFmt>
        <c:idx val="147"/>
        <c:marker>
          <c:symbol val="none"/>
        </c:marker>
      </c:pivotFmt>
      <c:pivotFmt>
        <c:idx val="148"/>
        <c:marker>
          <c:symbol val="none"/>
        </c:marker>
      </c:pivotFmt>
      <c:pivotFmt>
        <c:idx val="149"/>
        <c:marker>
          <c:symbol val="none"/>
        </c:marker>
      </c:pivotFmt>
      <c:pivotFmt>
        <c:idx val="150"/>
        <c:marker>
          <c:symbol val="none"/>
        </c:marker>
      </c:pivotFmt>
      <c:pivotFmt>
        <c:idx val="151"/>
        <c:marker>
          <c:symbol val="none"/>
        </c:marker>
      </c:pivotFmt>
      <c:pivotFmt>
        <c:idx val="152"/>
        <c:marker>
          <c:symbol val="none"/>
        </c:marker>
      </c:pivotFmt>
      <c:pivotFmt>
        <c:idx val="153"/>
        <c:marker>
          <c:symbol val="none"/>
        </c:marker>
      </c:pivotFmt>
      <c:pivotFmt>
        <c:idx val="154"/>
        <c:marker>
          <c:symbol val="none"/>
        </c:marker>
      </c:pivotFmt>
      <c:pivotFmt>
        <c:idx val="155"/>
        <c:marker>
          <c:symbol val="none"/>
        </c:marker>
      </c:pivotFmt>
      <c:pivotFmt>
        <c:idx val="156"/>
        <c:marker>
          <c:symbol val="none"/>
        </c:marker>
      </c:pivotFmt>
      <c:pivotFmt>
        <c:idx val="157"/>
        <c:marker>
          <c:symbol val="none"/>
        </c:marker>
      </c:pivotFmt>
      <c:pivotFmt>
        <c:idx val="158"/>
        <c:marker>
          <c:symbol val="none"/>
        </c:marker>
      </c:pivotFmt>
      <c:pivotFmt>
        <c:idx val="159"/>
        <c:marker>
          <c:symbol val="none"/>
        </c:marker>
      </c:pivotFmt>
      <c:pivotFmt>
        <c:idx val="160"/>
        <c:marker>
          <c:symbol val="none"/>
        </c:marker>
      </c:pivotFmt>
      <c:pivotFmt>
        <c:idx val="161"/>
        <c:marker>
          <c:symbol val="none"/>
        </c:marker>
      </c:pivotFmt>
      <c:pivotFmt>
        <c:idx val="162"/>
        <c:marker>
          <c:symbol val="none"/>
        </c:marker>
      </c:pivotFmt>
      <c:pivotFmt>
        <c:idx val="163"/>
        <c:marker>
          <c:symbol val="none"/>
        </c:marker>
      </c:pivotFmt>
      <c:pivotFmt>
        <c:idx val="164"/>
        <c:marker>
          <c:symbol val="none"/>
        </c:marker>
      </c:pivotFmt>
      <c:pivotFmt>
        <c:idx val="165"/>
        <c:marker>
          <c:symbol val="none"/>
        </c:marker>
      </c:pivotFmt>
      <c:pivotFmt>
        <c:idx val="166"/>
        <c:marker>
          <c:symbol val="none"/>
        </c:marker>
      </c:pivotFmt>
      <c:pivotFmt>
        <c:idx val="167"/>
        <c:marker>
          <c:symbol val="none"/>
        </c:marker>
      </c:pivotFmt>
      <c:pivotFmt>
        <c:idx val="168"/>
        <c:marker>
          <c:symbol val="none"/>
        </c:marker>
      </c:pivotFmt>
      <c:pivotFmt>
        <c:idx val="169"/>
        <c:marker>
          <c:symbol val="none"/>
        </c:marker>
      </c:pivotFmt>
      <c:pivotFmt>
        <c:idx val="170"/>
        <c:marker>
          <c:symbol val="none"/>
        </c:marker>
      </c:pivotFmt>
      <c:pivotFmt>
        <c:idx val="171"/>
        <c:marker>
          <c:symbol val="none"/>
        </c:marker>
      </c:pivotFmt>
      <c:pivotFmt>
        <c:idx val="172"/>
        <c:marker>
          <c:symbol val="none"/>
        </c:marker>
      </c:pivotFmt>
      <c:pivotFmt>
        <c:idx val="173"/>
        <c:marker>
          <c:symbol val="none"/>
        </c:marker>
      </c:pivotFmt>
      <c:pivotFmt>
        <c:idx val="174"/>
        <c:marker>
          <c:symbol val="none"/>
        </c:marker>
      </c:pivotFmt>
      <c:pivotFmt>
        <c:idx val="175"/>
        <c:marker>
          <c:symbol val="none"/>
        </c:marker>
      </c:pivotFmt>
      <c:pivotFmt>
        <c:idx val="176"/>
        <c:marker>
          <c:symbol val="none"/>
        </c:marker>
      </c:pivotFmt>
      <c:pivotFmt>
        <c:idx val="177"/>
        <c:marker>
          <c:symbol val="none"/>
        </c:marker>
      </c:pivotFmt>
      <c:pivotFmt>
        <c:idx val="178"/>
        <c:marker>
          <c:symbol val="none"/>
        </c:marker>
      </c:pivotFmt>
      <c:pivotFmt>
        <c:idx val="179"/>
        <c:marker>
          <c:symbol val="none"/>
        </c:marker>
      </c:pivotFmt>
      <c:pivotFmt>
        <c:idx val="180"/>
        <c:marker>
          <c:symbol val="none"/>
        </c:marker>
      </c:pivotFmt>
      <c:pivotFmt>
        <c:idx val="181"/>
        <c:marker>
          <c:symbol val="none"/>
        </c:marker>
      </c:pivotFmt>
      <c:pivotFmt>
        <c:idx val="182"/>
        <c:marker>
          <c:symbol val="none"/>
        </c:marker>
      </c:pivotFmt>
      <c:pivotFmt>
        <c:idx val="183"/>
        <c:marker>
          <c:symbol val="none"/>
        </c:marker>
      </c:pivotFmt>
      <c:pivotFmt>
        <c:idx val="184"/>
        <c:marker>
          <c:symbol val="none"/>
        </c:marker>
      </c:pivotFmt>
      <c:pivotFmt>
        <c:idx val="185"/>
        <c:marker>
          <c:symbol val="none"/>
        </c:marker>
      </c:pivotFmt>
      <c:pivotFmt>
        <c:idx val="186"/>
        <c:marker>
          <c:symbol val="none"/>
        </c:marker>
      </c:pivotFmt>
      <c:pivotFmt>
        <c:idx val="187"/>
        <c:marker>
          <c:symbol val="none"/>
        </c:marker>
      </c:pivotFmt>
      <c:pivotFmt>
        <c:idx val="188"/>
        <c:marker>
          <c:symbol val="none"/>
        </c:marker>
      </c:pivotFmt>
      <c:pivotFmt>
        <c:idx val="189"/>
        <c:marker>
          <c:symbol val="none"/>
        </c:marker>
      </c:pivotFmt>
      <c:pivotFmt>
        <c:idx val="190"/>
        <c:marker>
          <c:symbol val="none"/>
        </c:marker>
      </c:pivotFmt>
      <c:pivotFmt>
        <c:idx val="191"/>
        <c:marker>
          <c:symbol val="none"/>
        </c:marker>
      </c:pivotFmt>
      <c:pivotFmt>
        <c:idx val="192"/>
        <c:marker>
          <c:symbol val="none"/>
        </c:marker>
      </c:pivotFmt>
      <c:pivotFmt>
        <c:idx val="193"/>
        <c:marker>
          <c:symbol val="none"/>
        </c:marker>
      </c:pivotFmt>
      <c:pivotFmt>
        <c:idx val="194"/>
        <c:marker>
          <c:symbol val="none"/>
        </c:marker>
      </c:pivotFmt>
      <c:pivotFmt>
        <c:idx val="195"/>
        <c:marker>
          <c:symbol val="none"/>
        </c:marker>
      </c:pivotFmt>
      <c:pivotFmt>
        <c:idx val="196"/>
        <c:marker>
          <c:symbol val="none"/>
        </c:marker>
      </c:pivotFmt>
      <c:pivotFmt>
        <c:idx val="197"/>
        <c:marker>
          <c:symbol val="none"/>
        </c:marker>
      </c:pivotFmt>
      <c:pivotFmt>
        <c:idx val="198"/>
        <c:marker>
          <c:symbol val="none"/>
        </c:marker>
      </c:pivotFmt>
      <c:pivotFmt>
        <c:idx val="199"/>
        <c:marker>
          <c:symbol val="none"/>
        </c:marker>
      </c:pivotFmt>
      <c:pivotFmt>
        <c:idx val="200"/>
        <c:marker>
          <c:symbol val="none"/>
        </c:marker>
      </c:pivotFmt>
      <c:pivotFmt>
        <c:idx val="201"/>
        <c:marker>
          <c:symbol val="none"/>
        </c:marker>
      </c:pivotFmt>
      <c:pivotFmt>
        <c:idx val="202"/>
        <c:marker>
          <c:symbol val="none"/>
        </c:marker>
      </c:pivotFmt>
      <c:pivotFmt>
        <c:idx val="203"/>
        <c:marker>
          <c:symbol val="none"/>
        </c:marker>
      </c:pivotFmt>
      <c:pivotFmt>
        <c:idx val="204"/>
        <c:marker>
          <c:symbol val="none"/>
        </c:marker>
      </c:pivotFmt>
      <c:pivotFmt>
        <c:idx val="205"/>
        <c:marker>
          <c:symbol val="none"/>
        </c:marker>
      </c:pivotFmt>
      <c:pivotFmt>
        <c:idx val="206"/>
        <c:marker>
          <c:symbol val="none"/>
        </c:marker>
      </c:pivotFmt>
      <c:pivotFmt>
        <c:idx val="207"/>
        <c:marker>
          <c:symbol val="none"/>
        </c:marker>
      </c:pivotFmt>
      <c:pivotFmt>
        <c:idx val="208"/>
        <c:marker>
          <c:symbol val="none"/>
        </c:marker>
      </c:pivotFmt>
      <c:pivotFmt>
        <c:idx val="209"/>
        <c:marker>
          <c:symbol val="none"/>
        </c:marker>
      </c:pivotFmt>
      <c:pivotFmt>
        <c:idx val="210"/>
        <c:marker>
          <c:symbol val="none"/>
        </c:marker>
      </c:pivotFmt>
      <c:pivotFmt>
        <c:idx val="211"/>
        <c:marker>
          <c:symbol val="none"/>
        </c:marker>
      </c:pivotFmt>
      <c:pivotFmt>
        <c:idx val="212"/>
        <c:marker>
          <c:symbol val="none"/>
        </c:marker>
      </c:pivotFmt>
      <c:pivotFmt>
        <c:idx val="213"/>
        <c:marker>
          <c:symbol val="none"/>
        </c:marker>
      </c:pivotFmt>
      <c:pivotFmt>
        <c:idx val="214"/>
        <c:marker>
          <c:symbol val="none"/>
        </c:marker>
      </c:pivotFmt>
      <c:pivotFmt>
        <c:idx val="215"/>
        <c:marker>
          <c:symbol val="none"/>
        </c:marker>
      </c:pivotFmt>
      <c:pivotFmt>
        <c:idx val="216"/>
        <c:marker>
          <c:symbol val="none"/>
        </c:marker>
      </c:pivotFmt>
      <c:pivotFmt>
        <c:idx val="217"/>
        <c:marker>
          <c:symbol val="none"/>
        </c:marker>
      </c:pivotFmt>
      <c:pivotFmt>
        <c:idx val="218"/>
        <c:marker>
          <c:symbol val="none"/>
        </c:marker>
      </c:pivotFmt>
      <c:pivotFmt>
        <c:idx val="219"/>
        <c:marker>
          <c:symbol val="none"/>
        </c:marker>
      </c:pivotFmt>
      <c:pivotFmt>
        <c:idx val="220"/>
        <c:marker>
          <c:symbol val="none"/>
        </c:marker>
      </c:pivotFmt>
      <c:pivotFmt>
        <c:idx val="221"/>
        <c:marker>
          <c:symbol val="none"/>
        </c:marker>
      </c:pivotFmt>
      <c:pivotFmt>
        <c:idx val="222"/>
        <c:marker>
          <c:symbol val="none"/>
        </c:marker>
      </c:pivotFmt>
      <c:pivotFmt>
        <c:idx val="223"/>
        <c:marker>
          <c:symbol val="none"/>
        </c:marker>
      </c:pivotFmt>
      <c:pivotFmt>
        <c:idx val="224"/>
        <c:marker>
          <c:symbol val="none"/>
        </c:marker>
      </c:pivotFmt>
      <c:pivotFmt>
        <c:idx val="225"/>
        <c:marker>
          <c:symbol val="none"/>
        </c:marker>
      </c:pivotFmt>
      <c:pivotFmt>
        <c:idx val="226"/>
        <c:marker>
          <c:symbol val="none"/>
        </c:marker>
      </c:pivotFmt>
      <c:pivotFmt>
        <c:idx val="227"/>
        <c:marker>
          <c:symbol val="none"/>
        </c:marker>
      </c:pivotFmt>
      <c:pivotFmt>
        <c:idx val="228"/>
        <c:marker>
          <c:symbol val="none"/>
        </c:marker>
      </c:pivotFmt>
      <c:pivotFmt>
        <c:idx val="229"/>
        <c:marker>
          <c:symbol val="none"/>
        </c:marker>
      </c:pivotFmt>
      <c:pivotFmt>
        <c:idx val="230"/>
        <c:marker>
          <c:symbol val="none"/>
        </c:marker>
      </c:pivotFmt>
      <c:pivotFmt>
        <c:idx val="231"/>
        <c:marker>
          <c:symbol val="none"/>
        </c:marker>
      </c:pivotFmt>
      <c:pivotFmt>
        <c:idx val="232"/>
        <c:marker>
          <c:symbol val="none"/>
        </c:marker>
      </c:pivotFmt>
      <c:pivotFmt>
        <c:idx val="233"/>
        <c:marker>
          <c:symbol val="none"/>
        </c:marker>
      </c:pivotFmt>
      <c:pivotFmt>
        <c:idx val="234"/>
        <c:marker>
          <c:symbol val="none"/>
        </c:marker>
      </c:pivotFmt>
      <c:pivotFmt>
        <c:idx val="235"/>
        <c:marker>
          <c:symbol val="none"/>
        </c:marker>
      </c:pivotFmt>
      <c:pivotFmt>
        <c:idx val="236"/>
        <c:marker>
          <c:symbol val="none"/>
        </c:marker>
      </c:pivotFmt>
      <c:pivotFmt>
        <c:idx val="237"/>
        <c:marker>
          <c:symbol val="none"/>
        </c:marker>
      </c:pivotFmt>
      <c:pivotFmt>
        <c:idx val="238"/>
        <c:marker>
          <c:symbol val="none"/>
        </c:marker>
      </c:pivotFmt>
      <c:pivotFmt>
        <c:idx val="2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8"/>
        <c:marker>
          <c:symbol val="none"/>
        </c:marker>
      </c:pivotFmt>
      <c:pivotFmt>
        <c:idx val="259"/>
        <c:marker>
          <c:symbol val="none"/>
        </c:marker>
      </c:pivotFmt>
      <c:pivotFmt>
        <c:idx val="260"/>
        <c:marker>
          <c:symbol val="none"/>
        </c:marker>
      </c:pivotFmt>
      <c:pivotFmt>
        <c:idx val="261"/>
        <c:marker>
          <c:symbol val="none"/>
        </c:marker>
      </c:pivotFmt>
      <c:pivotFmt>
        <c:idx val="262"/>
        <c:marker>
          <c:symbol val="none"/>
        </c:marker>
      </c:pivotFmt>
      <c:pivotFmt>
        <c:idx val="263"/>
        <c:marker>
          <c:symbol val="none"/>
        </c:marker>
      </c:pivotFmt>
      <c:pivotFmt>
        <c:idx val="264"/>
        <c:marker>
          <c:symbol val="none"/>
        </c:marker>
      </c:pivotFmt>
      <c:pivotFmt>
        <c:idx val="265"/>
        <c:marker>
          <c:symbol val="none"/>
        </c:marker>
      </c:pivotFmt>
      <c:pivotFmt>
        <c:idx val="266"/>
        <c:marker>
          <c:symbol val="none"/>
        </c:marker>
      </c:pivotFmt>
      <c:pivotFmt>
        <c:idx val="267"/>
        <c:marker>
          <c:symbol val="none"/>
        </c:marker>
      </c:pivotFmt>
      <c:pivotFmt>
        <c:idx val="268"/>
        <c:marker>
          <c:symbol val="none"/>
        </c:marker>
      </c:pivotFmt>
      <c:pivotFmt>
        <c:idx val="269"/>
        <c:marker>
          <c:symbol val="none"/>
        </c:marker>
      </c:pivotFmt>
      <c:pivotFmt>
        <c:idx val="2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7"/>
        <c:marker>
          <c:symbol val="none"/>
        </c:marker>
      </c:pivotFmt>
      <c:pivotFmt>
        <c:idx val="288"/>
        <c:marker>
          <c:symbol val="none"/>
        </c:marker>
      </c:pivotFmt>
      <c:pivotFmt>
        <c:idx val="289"/>
        <c:marker>
          <c:symbol val="none"/>
        </c:marker>
      </c:pivotFmt>
      <c:pivotFmt>
        <c:idx val="290"/>
        <c:marker>
          <c:symbol val="none"/>
        </c:marker>
      </c:pivotFmt>
      <c:pivotFmt>
        <c:idx val="291"/>
        <c:marker>
          <c:symbol val="none"/>
        </c:marker>
      </c:pivotFmt>
      <c:pivotFmt>
        <c:idx val="292"/>
        <c:marker>
          <c:symbol val="none"/>
        </c:marker>
      </c:pivotFmt>
      <c:pivotFmt>
        <c:idx val="293"/>
        <c:marker>
          <c:symbol val="none"/>
        </c:marker>
      </c:pivotFmt>
      <c:pivotFmt>
        <c:idx val="294"/>
        <c:marker>
          <c:symbol val="none"/>
        </c:marker>
      </c:pivotFmt>
      <c:pivotFmt>
        <c:idx val="2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9"/>
        <c:marker>
          <c:symbol val="none"/>
        </c:marker>
      </c:pivotFmt>
      <c:pivotFmt>
        <c:idx val="300"/>
        <c:marker>
          <c:symbol val="none"/>
        </c:marker>
      </c:pivotFmt>
      <c:pivotFmt>
        <c:idx val="301"/>
        <c:marker>
          <c:symbol val="none"/>
        </c:marker>
      </c:pivotFmt>
      <c:pivotFmt>
        <c:idx val="30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3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4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5"/>
        <c:marker>
          <c:symbol val="none"/>
        </c:marker>
      </c:pivotFmt>
      <c:pivotFmt>
        <c:idx val="306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7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8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9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0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1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2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3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4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5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6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7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8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9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0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1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5316954310744735"/>
          <c:y val="0.11278863000665575"/>
          <c:w val="0.78420853255940992"/>
          <c:h val="0.8369490667438329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'Registre de gestion de stoks '!$B$4:$B$5</c:f>
              <c:strCache>
                <c:ptCount val="1"/>
                <c:pt idx="0">
                  <c:v>Registre de gestion des stocks de vaccin non à jour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'Registre de gestion de stoks '!$A$6:$A$42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'Registre de gestion de stoks '!$B$6:$B$42</c:f>
              <c:numCache>
                <c:formatCode>0.0%</c:formatCode>
                <c:ptCount val="33"/>
                <c:pt idx="0">
                  <c:v>0.70833333333333337</c:v>
                </c:pt>
                <c:pt idx="1">
                  <c:v>0.22222222222222221</c:v>
                </c:pt>
                <c:pt idx="2">
                  <c:v>0.33333333333333331</c:v>
                </c:pt>
                <c:pt idx="3">
                  <c:v>0.5</c:v>
                </c:pt>
                <c:pt idx="4">
                  <c:v>0.375</c:v>
                </c:pt>
                <c:pt idx="5">
                  <c:v>8.3333333333333329E-2</c:v>
                </c:pt>
                <c:pt idx="6">
                  <c:v>0.7407407407407407</c:v>
                </c:pt>
                <c:pt idx="7">
                  <c:v>0.55000000000000004</c:v>
                </c:pt>
                <c:pt idx="8">
                  <c:v>0.75</c:v>
                </c:pt>
                <c:pt idx="9">
                  <c:v>0</c:v>
                </c:pt>
                <c:pt idx="10">
                  <c:v>0.69230769230769229</c:v>
                </c:pt>
                <c:pt idx="11">
                  <c:v>0.7142857142857143</c:v>
                </c:pt>
                <c:pt idx="12">
                  <c:v>0</c:v>
                </c:pt>
                <c:pt idx="13">
                  <c:v>0.59090909090909094</c:v>
                </c:pt>
                <c:pt idx="14">
                  <c:v>0.2</c:v>
                </c:pt>
                <c:pt idx="15">
                  <c:v>0.65517241379310343</c:v>
                </c:pt>
                <c:pt idx="16">
                  <c:v>0.4</c:v>
                </c:pt>
                <c:pt idx="17">
                  <c:v>0.66666666666666663</c:v>
                </c:pt>
                <c:pt idx="18">
                  <c:v>0.5</c:v>
                </c:pt>
                <c:pt idx="19">
                  <c:v>0.53333333333333333</c:v>
                </c:pt>
                <c:pt idx="20">
                  <c:v>1</c:v>
                </c:pt>
                <c:pt idx="21">
                  <c:v>0.5714285714285714</c:v>
                </c:pt>
                <c:pt idx="22">
                  <c:v>0.63636363636363635</c:v>
                </c:pt>
                <c:pt idx="23">
                  <c:v>6.6666666666666666E-2</c:v>
                </c:pt>
                <c:pt idx="24">
                  <c:v>0.54545454545454541</c:v>
                </c:pt>
                <c:pt idx="25">
                  <c:v>0.6</c:v>
                </c:pt>
                <c:pt idx="26">
                  <c:v>0.29629629629629628</c:v>
                </c:pt>
                <c:pt idx="27">
                  <c:v>0.76923076923076927</c:v>
                </c:pt>
                <c:pt idx="28">
                  <c:v>0.72727272727272729</c:v>
                </c:pt>
                <c:pt idx="29">
                  <c:v>0.34782608695652173</c:v>
                </c:pt>
                <c:pt idx="30">
                  <c:v>0.3</c:v>
                </c:pt>
                <c:pt idx="31">
                  <c:v>0.25</c:v>
                </c:pt>
                <c:pt idx="32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12-428B-8B4F-EBCCAAD533FB}"/>
            </c:ext>
          </c:extLst>
        </c:ser>
        <c:ser>
          <c:idx val="1"/>
          <c:order val="1"/>
          <c:tx>
            <c:strRef>
              <c:f>'Registre de gestion de stoks '!$C$4:$C$5</c:f>
              <c:strCache>
                <c:ptCount val="1"/>
                <c:pt idx="0">
                  <c:v>Registre de gestion des stocks de vaccin à jour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'Registre de gestion de stoks '!$A$6:$A$42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'Registre de gestion de stoks '!$C$6:$C$42</c:f>
              <c:numCache>
                <c:formatCode>0.0%</c:formatCode>
                <c:ptCount val="33"/>
                <c:pt idx="0">
                  <c:v>0.29166666666666669</c:v>
                </c:pt>
                <c:pt idx="1">
                  <c:v>0.77777777777777779</c:v>
                </c:pt>
                <c:pt idx="2">
                  <c:v>0.66666666666666663</c:v>
                </c:pt>
                <c:pt idx="3">
                  <c:v>0.5</c:v>
                </c:pt>
                <c:pt idx="4">
                  <c:v>0.625</c:v>
                </c:pt>
                <c:pt idx="5">
                  <c:v>0.91666666666666663</c:v>
                </c:pt>
                <c:pt idx="6">
                  <c:v>0.25925925925925924</c:v>
                </c:pt>
                <c:pt idx="7">
                  <c:v>0.45</c:v>
                </c:pt>
                <c:pt idx="8">
                  <c:v>0.25</c:v>
                </c:pt>
                <c:pt idx="9">
                  <c:v>1</c:v>
                </c:pt>
                <c:pt idx="10">
                  <c:v>0.30769230769230771</c:v>
                </c:pt>
                <c:pt idx="11">
                  <c:v>0.2857142857142857</c:v>
                </c:pt>
                <c:pt idx="12">
                  <c:v>1</c:v>
                </c:pt>
                <c:pt idx="13">
                  <c:v>0.40909090909090912</c:v>
                </c:pt>
                <c:pt idx="14">
                  <c:v>0.8</c:v>
                </c:pt>
                <c:pt idx="15">
                  <c:v>0.34482758620689657</c:v>
                </c:pt>
                <c:pt idx="16">
                  <c:v>0.6</c:v>
                </c:pt>
                <c:pt idx="17">
                  <c:v>0.33333333333333331</c:v>
                </c:pt>
                <c:pt idx="18">
                  <c:v>0.5</c:v>
                </c:pt>
                <c:pt idx="19">
                  <c:v>0.46666666666666667</c:v>
                </c:pt>
                <c:pt idx="20">
                  <c:v>0</c:v>
                </c:pt>
                <c:pt idx="21">
                  <c:v>0.42857142857142855</c:v>
                </c:pt>
                <c:pt idx="22">
                  <c:v>0.36363636363636365</c:v>
                </c:pt>
                <c:pt idx="23">
                  <c:v>0.93333333333333335</c:v>
                </c:pt>
                <c:pt idx="24">
                  <c:v>0.45454545454545453</c:v>
                </c:pt>
                <c:pt idx="25">
                  <c:v>0.4</c:v>
                </c:pt>
                <c:pt idx="26">
                  <c:v>0.70370370370370372</c:v>
                </c:pt>
                <c:pt idx="27">
                  <c:v>0.23076923076923078</c:v>
                </c:pt>
                <c:pt idx="28">
                  <c:v>0.27272727272727271</c:v>
                </c:pt>
                <c:pt idx="29">
                  <c:v>0.65217391304347827</c:v>
                </c:pt>
                <c:pt idx="30">
                  <c:v>0.7</c:v>
                </c:pt>
                <c:pt idx="31">
                  <c:v>0.75</c:v>
                </c:pt>
                <c:pt idx="32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12-428B-8B4F-EBCCAAD533F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1755136"/>
        <c:axId val="121756672"/>
      </c:barChart>
      <c:catAx>
        <c:axId val="1217551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 algn="ctr">
              <a:defRPr sz="900"/>
            </a:pPr>
            <a:endParaRPr lang="fr-FR"/>
          </a:p>
        </c:txPr>
        <c:crossAx val="121756672"/>
        <c:crosses val="autoZero"/>
        <c:auto val="1"/>
        <c:lblAlgn val="ctr"/>
        <c:lblOffset val="100"/>
        <c:noMultiLvlLbl val="0"/>
      </c:catAx>
      <c:valAx>
        <c:axId val="121756672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121755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832778057624952"/>
          <c:y val="0.95164359644902075"/>
          <c:w val="0.85434561420563171"/>
          <c:h val="4.046909536460052E-2"/>
        </c:manualLayout>
      </c:layout>
      <c:overlay val="0"/>
      <c:txPr>
        <a:bodyPr/>
        <a:lstStyle/>
        <a:p>
          <a:pPr algn="ctr">
            <a:defRPr/>
          </a:pPr>
          <a:endParaRPr lang="fr-FR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 algn="ctr">
        <a:defRPr lang="fr-FR" sz="1200" b="0" i="0" u="none" strike="noStrike" kern="1200" baseline="0">
          <a:solidFill>
            <a:sysClr val="windowText" lastClr="000000"/>
          </a:solidFill>
          <a:latin typeface="Arial Black" panose="020B0A04020102020204" pitchFamily="34" charset="0"/>
          <a:ea typeface="+mn-ea"/>
          <a:cs typeface="+mn-cs"/>
        </a:defRPr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[MASQUE_ANALYSE_PROGRES_ODK_NATIONAL_.xlsx]Rupture antigenes!Tableau croisé dynamique2</c:name>
    <c:fmtId val="36"/>
  </c:pivotSource>
  <c:chart>
    <c:title>
      <c:tx>
        <c:rich>
          <a:bodyPr/>
          <a:lstStyle/>
          <a:p>
            <a:pPr>
              <a:defRPr/>
            </a:pPr>
            <a:r>
              <a:rPr lang="fr-FR" dirty="0"/>
              <a:t>Proportion de Centres de santé ayant connu ou non des ruptures en </a:t>
            </a:r>
            <a:r>
              <a:rPr lang="fr-FR" dirty="0" err="1"/>
              <a:t>antigenes</a:t>
            </a:r>
            <a:r>
              <a:rPr lang="fr-FR" dirty="0"/>
              <a:t> pour la vaccination de routine    selon les trimestre (Q) en 2019</a:t>
            </a:r>
          </a:p>
        </c:rich>
      </c:tx>
      <c:layout>
        <c:manualLayout>
          <c:xMode val="edge"/>
          <c:yMode val="edge"/>
          <c:x val="0.19445112188955796"/>
          <c:y val="1.6479820433939784E-3"/>
        </c:manualLayout>
      </c:layout>
      <c:overlay val="1"/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spPr/>
          <c:txPr>
            <a:bodyPr/>
            <a:lstStyle/>
            <a:p>
              <a:pPr algn="ctr">
                <a:defRPr lang="fr-FR" sz="1000" b="0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FFFF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rgbClr val="FFFF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rgbClr val="C000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tx2">
              <a:lumMod val="75000"/>
            </a:schemeClr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rgbClr val="C000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tx2">
              <a:lumMod val="75000"/>
            </a:schemeClr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rgbClr val="C000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tx2">
              <a:lumMod val="75000"/>
            </a:schemeClr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rgbClr val="C000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tx2">
              <a:lumMod val="75000"/>
            </a:schemeClr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rgbClr val="C000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tx2">
              <a:lumMod val="75000"/>
            </a:schemeClr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marker>
          <c:symbol val="none"/>
        </c:marker>
      </c:pivotFmt>
      <c:pivotFmt>
        <c:idx val="57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rgbClr val="C000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tx2">
              <a:lumMod val="75000"/>
            </a:schemeClr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rgbClr val="C000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tx2">
              <a:lumMod val="75000"/>
            </a:schemeClr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spPr>
          <a:solidFill>
            <a:srgbClr val="C000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solidFill>
            <a:schemeClr val="tx2">
              <a:lumMod val="75000"/>
            </a:schemeClr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7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spPr>
          <a:solidFill>
            <a:srgbClr val="C000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spPr>
          <a:solidFill>
            <a:schemeClr val="tx2">
              <a:lumMod val="75000"/>
            </a:schemeClr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8045580831154936"/>
          <c:y val="8.6123607613950576E-2"/>
          <c:w val="0.75692227422127234"/>
          <c:h val="0.8531140698176561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'Rupture antigenes'!$B$4:$B$5</c:f>
              <c:strCache>
                <c:ptCount val="1"/>
                <c:pt idx="0">
                  <c:v>Rupture de BCG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'Rupture antigenes'!$A$6:$A$42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'Rupture antigenes'!$B$6:$B$42</c:f>
              <c:numCache>
                <c:formatCode>0%</c:formatCode>
                <c:ptCount val="3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0.25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0.11764705882352941</c:v>
                </c:pt>
                <c:pt idx="11">
                  <c:v>0</c:v>
                </c:pt>
                <c:pt idx="12">
                  <c:v>0</c:v>
                </c:pt>
                <c:pt idx="13">
                  <c:v>4.5454545454545456E-2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4.5454545454545456E-2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6.25E-2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B3-426D-9101-A0B8216BBFDF}"/>
            </c:ext>
          </c:extLst>
        </c:ser>
        <c:ser>
          <c:idx val="1"/>
          <c:order val="1"/>
          <c:tx>
            <c:strRef>
              <c:f>'Rupture antigenes'!$C$4:$C$5</c:f>
              <c:strCache>
                <c:ptCount val="1"/>
                <c:pt idx="0">
                  <c:v>Rupture de VPI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'Rupture antigenes'!$A$6:$A$42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'Rupture antigenes'!$C$6:$C$42</c:f>
              <c:numCache>
                <c:formatCode>0%</c:formatCode>
                <c:ptCount val="33"/>
                <c:pt idx="0">
                  <c:v>0</c:v>
                </c:pt>
                <c:pt idx="1">
                  <c:v>0</c:v>
                </c:pt>
                <c:pt idx="2">
                  <c:v>0.33333333333333331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B3-426D-9101-A0B8216BBFDF}"/>
            </c:ext>
          </c:extLst>
        </c:ser>
        <c:ser>
          <c:idx val="2"/>
          <c:order val="2"/>
          <c:tx>
            <c:strRef>
              <c:f>'Rupture antigenes'!$D$4:$D$5</c:f>
              <c:strCache>
                <c:ptCount val="1"/>
                <c:pt idx="0">
                  <c:v>Aucune rupture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'Rupture antigenes'!$A$6:$A$42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'Rupture antigenes'!$D$6:$D$42</c:f>
              <c:numCache>
                <c:formatCode>0%</c:formatCode>
                <c:ptCount val="33"/>
                <c:pt idx="0">
                  <c:v>1</c:v>
                </c:pt>
                <c:pt idx="1">
                  <c:v>1</c:v>
                </c:pt>
                <c:pt idx="2">
                  <c:v>0.66666666666666663</c:v>
                </c:pt>
                <c:pt idx="3">
                  <c:v>0.75</c:v>
                </c:pt>
                <c:pt idx="4">
                  <c:v>1</c:v>
                </c:pt>
                <c:pt idx="5">
                  <c:v>1</c:v>
                </c:pt>
                <c:pt idx="6">
                  <c:v>0.93333333333333335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0.88235294117647056</c:v>
                </c:pt>
                <c:pt idx="11">
                  <c:v>1</c:v>
                </c:pt>
                <c:pt idx="12">
                  <c:v>1</c:v>
                </c:pt>
                <c:pt idx="13">
                  <c:v>0.86363636363636365</c:v>
                </c:pt>
                <c:pt idx="14">
                  <c:v>1</c:v>
                </c:pt>
                <c:pt idx="15">
                  <c:v>0.56666666666666665</c:v>
                </c:pt>
                <c:pt idx="16">
                  <c:v>0.8571428571428571</c:v>
                </c:pt>
                <c:pt idx="17">
                  <c:v>0.5</c:v>
                </c:pt>
                <c:pt idx="18">
                  <c:v>0.47368421052631576</c:v>
                </c:pt>
                <c:pt idx="19">
                  <c:v>1</c:v>
                </c:pt>
                <c:pt idx="20">
                  <c:v>1</c:v>
                </c:pt>
                <c:pt idx="21">
                  <c:v>0.9375</c:v>
                </c:pt>
                <c:pt idx="22">
                  <c:v>1</c:v>
                </c:pt>
                <c:pt idx="23">
                  <c:v>1</c:v>
                </c:pt>
                <c:pt idx="24">
                  <c:v>0.95652173913043481</c:v>
                </c:pt>
                <c:pt idx="25">
                  <c:v>1</c:v>
                </c:pt>
                <c:pt idx="26">
                  <c:v>0.72413793103448276</c:v>
                </c:pt>
                <c:pt idx="27">
                  <c:v>0.83333333333333337</c:v>
                </c:pt>
                <c:pt idx="28">
                  <c:v>0.875</c:v>
                </c:pt>
                <c:pt idx="29">
                  <c:v>0.95454545454545459</c:v>
                </c:pt>
                <c:pt idx="30">
                  <c:v>1</c:v>
                </c:pt>
                <c:pt idx="31">
                  <c:v>0.61111111111111116</c:v>
                </c:pt>
                <c:pt idx="32">
                  <c:v>0.8571428571428571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B3-426D-9101-A0B8216BBFDF}"/>
            </c:ext>
          </c:extLst>
        </c:ser>
        <c:ser>
          <c:idx val="3"/>
          <c:order val="3"/>
          <c:tx>
            <c:strRef>
              <c:f>'Rupture antigenes'!$E$4:$E$5</c:f>
              <c:strCache>
                <c:ptCount val="1"/>
                <c:pt idx="0">
                  <c:v>Rupture de VPO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'Rupture antigenes'!$A$6:$A$42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'Rupture antigenes'!$E$6:$E$42</c:f>
              <c:numCache>
                <c:formatCode>0%</c:formatCode>
                <c:ptCount val="3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9.0909090909090912E-2</c:v>
                </c:pt>
                <c:pt idx="14">
                  <c:v>0</c:v>
                </c:pt>
                <c:pt idx="15">
                  <c:v>0.43333333333333335</c:v>
                </c:pt>
                <c:pt idx="16">
                  <c:v>0.14285714285714285</c:v>
                </c:pt>
                <c:pt idx="17">
                  <c:v>0.45454545454545453</c:v>
                </c:pt>
                <c:pt idx="18">
                  <c:v>0.52631578947368418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4.3478260869565216E-2</c:v>
                </c:pt>
                <c:pt idx="25">
                  <c:v>0</c:v>
                </c:pt>
                <c:pt idx="26">
                  <c:v>0.20689655172413793</c:v>
                </c:pt>
                <c:pt idx="27">
                  <c:v>8.3333333333333329E-2</c:v>
                </c:pt>
                <c:pt idx="28">
                  <c:v>6.25E-2</c:v>
                </c:pt>
                <c:pt idx="29">
                  <c:v>4.5454545454545456E-2</c:v>
                </c:pt>
                <c:pt idx="30">
                  <c:v>0</c:v>
                </c:pt>
                <c:pt idx="31">
                  <c:v>0.3888888888888889</c:v>
                </c:pt>
                <c:pt idx="32">
                  <c:v>0.14285714285714285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B3-426D-9101-A0B8216BBFDF}"/>
            </c:ext>
          </c:extLst>
        </c:ser>
        <c:ser>
          <c:idx val="4"/>
          <c:order val="4"/>
          <c:tx>
            <c:strRef>
              <c:f>'Rupture antigenes'!$F$4:$F$5</c:f>
              <c:strCache>
                <c:ptCount val="1"/>
                <c:pt idx="0">
                  <c:v>Rupture de VAA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'Rupture antigenes'!$A$6:$A$42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'Rupture antigenes'!$F$6:$F$42</c:f>
              <c:numCache>
                <c:formatCode>0%</c:formatCode>
                <c:ptCount val="3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6.6666666666666666E-2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3.4482758620689655E-2</c:v>
                </c:pt>
                <c:pt idx="27">
                  <c:v>0</c:v>
                </c:pt>
                <c:pt idx="28">
                  <c:v>6.25E-2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B3-426D-9101-A0B8216BBFDF}"/>
            </c:ext>
          </c:extLst>
        </c:ser>
        <c:ser>
          <c:idx val="5"/>
          <c:order val="5"/>
          <c:tx>
            <c:strRef>
              <c:f>'Rupture antigenes'!$G$4:$G$5</c:f>
              <c:strCache>
                <c:ptCount val="1"/>
                <c:pt idx="0">
                  <c:v>Rupture de ROTAVIRUS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'Rupture antigenes'!$A$6:$A$42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'Rupture antigenes'!$G$6:$G$42</c:f>
              <c:numCache>
                <c:formatCode>0%</c:formatCode>
                <c:ptCount val="3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3.4482758620689655E-2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1B3-426D-9101-A0B8216BBFDF}"/>
            </c:ext>
          </c:extLst>
        </c:ser>
        <c:ser>
          <c:idx val="6"/>
          <c:order val="6"/>
          <c:tx>
            <c:strRef>
              <c:f>'Rupture antigenes'!$H$4:$H$5</c:f>
              <c:strCache>
                <c:ptCount val="1"/>
                <c:pt idx="0">
                  <c:v>Rupture de PENTAVALENT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'Rupture antigenes'!$A$6:$A$42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'Rupture antigenes'!$H$6:$H$42</c:f>
              <c:numCache>
                <c:formatCode>0%</c:formatCode>
                <c:ptCount val="3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8.3333333333333329E-2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1B3-426D-9101-A0B8216BBF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9422464"/>
        <c:axId val="129424000"/>
      </c:barChart>
      <c:catAx>
        <c:axId val="1294224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 algn="ctr">
              <a:defRPr/>
            </a:pPr>
            <a:endParaRPr lang="fr-FR"/>
          </a:p>
        </c:txPr>
        <c:crossAx val="129424000"/>
        <c:crosses val="autoZero"/>
        <c:auto val="1"/>
        <c:lblAlgn val="ctr"/>
        <c:lblOffset val="100"/>
        <c:noMultiLvlLbl val="0"/>
      </c:catAx>
      <c:valAx>
        <c:axId val="129424000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129422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2072928054430325E-2"/>
          <c:y val="0.93291506422983683"/>
          <c:w val="0.91183710132557794"/>
          <c:h val="6.7084935770163154E-2"/>
        </c:manualLayout>
      </c:layout>
      <c:overlay val="0"/>
      <c:txPr>
        <a:bodyPr/>
        <a:lstStyle/>
        <a:p>
          <a:pPr algn="ctr">
            <a:defRPr/>
          </a:pPr>
          <a:endParaRPr lang="fr-FR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 algn="ctr">
        <a:defRPr lang="fr-FR" sz="1200" b="1" i="0" u="none" strike="noStrike" kern="1200" baseline="0">
          <a:solidFill>
            <a:sysClr val="windowText" lastClr="000000"/>
          </a:solidFill>
          <a:latin typeface="Arial Black" panose="020B0A04020102020204" pitchFamily="34" charset="0"/>
          <a:ea typeface="+mn-ea"/>
          <a:cs typeface="+mn-cs"/>
        </a:defRPr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[MASQUE_ANALYSE_PROGRES_ODK_NATIONAL_.xlsx]Visites selon priorité !Tableau croisé dynamique2</c:name>
    <c:fmtId val="8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50" baseline="0">
                <a:solidFill>
                  <a:schemeClr val="dk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en-US" sz="1600" dirty="0">
                <a:latin typeface="Arial Black" panose="020B0A04020102020204" pitchFamily="34" charset="0"/>
              </a:rPr>
              <a:t>sites </a:t>
            </a:r>
            <a:r>
              <a:rPr lang="en-US" sz="1600" dirty="0" err="1">
                <a:latin typeface="Arial Black" panose="020B0A04020102020204" pitchFamily="34" charset="0"/>
              </a:rPr>
              <a:t>visités</a:t>
            </a:r>
            <a:r>
              <a:rPr lang="en-US" sz="1600" dirty="0">
                <a:latin typeface="Arial Black" panose="020B0A04020102020204" pitchFamily="34" charset="0"/>
              </a:rPr>
              <a:t> par </a:t>
            </a:r>
            <a:r>
              <a:rPr lang="en-US" sz="1600" dirty="0" err="1">
                <a:latin typeface="Arial Black" panose="020B0A04020102020204" pitchFamily="34" charset="0"/>
              </a:rPr>
              <a:t>priorité</a:t>
            </a:r>
            <a:r>
              <a:rPr lang="en-US" sz="1600" dirty="0">
                <a:latin typeface="Arial Black" panose="020B0A04020102020204" pitchFamily="34" charset="0"/>
              </a:rPr>
              <a:t> avec ODK </a:t>
            </a:r>
            <a:r>
              <a:rPr lang="fr-FR" sz="1600" dirty="0">
                <a:latin typeface="Arial Black" panose="020B0A04020102020204" pitchFamily="34" charset="0"/>
              </a:rPr>
              <a:t> selon les trimestre (Q) en </a:t>
            </a:r>
            <a:r>
              <a:rPr lang="en-US" sz="1600" dirty="0">
                <a:latin typeface="Arial Black" panose="020B0A04020102020204" pitchFamily="34" charset="0"/>
              </a:rPr>
              <a:t>2019 : </a:t>
            </a:r>
          </a:p>
          <a:p>
            <a:pPr>
              <a:defRPr sz="1600">
                <a:latin typeface="Arial Black" panose="020B0A04020102020204" pitchFamily="34" charset="0"/>
              </a:defRPr>
            </a:pPr>
            <a:r>
              <a:rPr lang="en-US" sz="1600" dirty="0">
                <a:solidFill>
                  <a:schemeClr val="accent6"/>
                </a:solidFill>
                <a:latin typeface="Arial Black" panose="020B0A04020102020204" pitchFamily="34" charset="0"/>
              </a:rPr>
              <a:t>Ensemble des regions</a:t>
            </a:r>
            <a:endParaRPr lang="fr-FR" sz="1600" dirty="0">
              <a:solidFill>
                <a:schemeClr val="accent6"/>
              </a:solidFill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18521037146722644"/>
          <c:y val="2.417753586902361E-2"/>
        </c:manualLayout>
      </c:layout>
      <c:overlay val="1"/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50" baseline="0">
              <a:solidFill>
                <a:schemeClr val="dk1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</c:pivotFmt>
      <c:pivotFmt>
        <c:idx val="1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dLbl>
          <c:idx val="0"/>
          <c:layout>
            <c:manualLayout>
              <c:x val="1.1072665164349156E-2"/>
              <c:y val="1.741654837229175E-2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dLbl>
          <c:idx val="0"/>
          <c:layout>
            <c:manualLayout>
              <c:x val="-9.2272209702909634E-3"/>
              <c:y val="1.741654837229175E-2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dLbl>
          <c:idx val="0"/>
          <c:layout>
            <c:manualLayout>
              <c:x val="-9.2272209702909634E-3"/>
              <c:y val="1.741654837229175E-2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dLbl>
          <c:idx val="0"/>
          <c:layout>
            <c:manualLayout>
              <c:x val="1.1072665164349156E-2"/>
              <c:y val="1.741654837229175E-2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in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2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layout>
            <c:manualLayout>
              <c:x val="0.14227973209833414"/>
              <c:y val="0.19977426767437204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4108456579446341"/>
                  <c:h val="0.21119143239625165"/>
                </c:manualLayout>
              </c15:layout>
            </c:ext>
          </c:extLst>
        </c:dLbl>
      </c:pivotFmt>
      <c:pivotFmt>
        <c:idx val="43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layout>
            <c:manualLayout>
              <c:x val="-7.2430822427060101E-2"/>
              <c:y val="-0.28714859437751011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3681073995443399"/>
                  <c:h val="0.1696921017402945"/>
                </c:manualLayout>
              </c15:layout>
            </c:ext>
          </c:extLst>
        </c:dLbl>
      </c:pivotFmt>
      <c:pivotFmt>
        <c:idx val="44"/>
        <c:spPr>
          <a:solidFill>
            <a:srgbClr val="FFC000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layout>
            <c:manualLayout>
              <c:x val="-0.11963660685759001"/>
              <c:y val="0.16392709947401155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3425486489956673"/>
                  <c:h val="0.20315930388219544"/>
                </c:manualLayout>
              </c15:layout>
            </c:ext>
          </c:extLst>
        </c:dLbl>
      </c:pivotFmt>
      <c:pivotFmt>
        <c:idx val="45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in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rgbClr val="FFC000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layout>
            <c:manualLayout>
              <c:x val="-0.11963660685759001"/>
              <c:y val="0.16392709947401155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3425486489956673"/>
                  <c:h val="0.20315930388219544"/>
                </c:manualLayout>
              </c15:layout>
            </c:ext>
          </c:extLst>
        </c:dLbl>
      </c:pivotFmt>
      <c:pivotFmt>
        <c:idx val="47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layout>
            <c:manualLayout>
              <c:x val="-7.2430822427060101E-2"/>
              <c:y val="-0.28714859437751011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3681073995443399"/>
                  <c:h val="0.1696921017402945"/>
                </c:manualLayout>
              </c15:layout>
            </c:ext>
          </c:extLst>
        </c:dLbl>
      </c:pivotFmt>
      <c:pivotFmt>
        <c:idx val="48"/>
        <c:spPr>
          <a:solidFill>
            <a:schemeClr val="accent2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layout>
            <c:manualLayout>
              <c:x val="0.14227973209833414"/>
              <c:y val="0.19977426767437204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4108456579446341"/>
                  <c:h val="0.21119143239625165"/>
                </c:manualLayout>
              </c15:layout>
            </c:ext>
          </c:extLst>
        </c:dLbl>
      </c:pivotFmt>
      <c:pivotFmt>
        <c:idx val="49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in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rgbClr val="FFC000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layout>
            <c:manualLayout>
              <c:x val="-0.13478136892131251"/>
              <c:y val="0.26255727537482471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3425486489956673"/>
                  <c:h val="0.20315930388219544"/>
                </c:manualLayout>
              </c15:layout>
            </c:ext>
          </c:extLst>
        </c:dLbl>
      </c:pivotFmt>
      <c:pivotFmt>
        <c:idx val="51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layout>
            <c:manualLayout>
              <c:x val="-7.2430808621082726E-2"/>
              <c:y val="-0.1885184985438463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3681073995443399"/>
                  <c:h val="0.1696921017402945"/>
                </c:manualLayout>
              </c15:layout>
            </c:ext>
          </c:extLst>
        </c:dLbl>
      </c:pivotFmt>
      <c:pivotFmt>
        <c:idx val="52"/>
        <c:spPr>
          <a:solidFill>
            <a:schemeClr val="accent2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layout>
            <c:manualLayout>
              <c:x val="0.15564274064851025"/>
              <c:y val="0.25045922769927731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4108456579446341"/>
                  <c:h val="0.21119143239625165"/>
                </c:manualLayout>
              </c15:layout>
            </c:ext>
          </c:extLst>
        </c:dLbl>
      </c:pivotFmt>
      <c:pivotFmt>
        <c:idx val="53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in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rgbClr val="FFC000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layout>
            <c:manualLayout>
              <c:x val="-0.13478136892131251"/>
              <c:y val="0.26255727537482471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3425486489956673"/>
                  <c:h val="0.20315930388219544"/>
                </c:manualLayout>
              </c15:layout>
            </c:ext>
          </c:extLst>
        </c:dLbl>
      </c:pivotFmt>
      <c:pivotFmt>
        <c:idx val="55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layout>
            <c:manualLayout>
              <c:x val="-7.2430808621082726E-2"/>
              <c:y val="-0.1885184985438463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3681073995443399"/>
                  <c:h val="0.1696921017402945"/>
                </c:manualLayout>
              </c15:layout>
            </c:ext>
          </c:extLst>
        </c:dLbl>
      </c:pivotFmt>
      <c:pivotFmt>
        <c:idx val="56"/>
        <c:spPr>
          <a:solidFill>
            <a:schemeClr val="accent2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layout>
            <c:manualLayout>
              <c:x val="0.15564274064851025"/>
              <c:y val="0.25045922769927731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4108456579446341"/>
                  <c:h val="0.21119143239625165"/>
                </c:manualLayout>
              </c15:layout>
            </c:ext>
          </c:extLst>
        </c:dLbl>
      </c:pivotFmt>
      <c:pivotFmt>
        <c:idx val="57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in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rgbClr val="FFC000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layout>
            <c:manualLayout>
              <c:x val="-0.13478136892131251"/>
              <c:y val="0.26255727537482471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3425486489956673"/>
                  <c:h val="0.20315930388219544"/>
                </c:manualLayout>
              </c15:layout>
            </c:ext>
          </c:extLst>
        </c:dLbl>
      </c:pivotFmt>
      <c:pivotFmt>
        <c:idx val="59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layout>
            <c:manualLayout>
              <c:x val="-7.2430808621082726E-2"/>
              <c:y val="-0.1885184985438463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3681073995443399"/>
                  <c:h val="0.1696921017402945"/>
                </c:manualLayout>
              </c15:layout>
            </c:ext>
          </c:extLst>
        </c:dLbl>
      </c:pivotFmt>
      <c:pivotFmt>
        <c:idx val="60"/>
        <c:spPr>
          <a:solidFill>
            <a:schemeClr val="accent2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layout>
            <c:manualLayout>
              <c:x val="0.15564274064851025"/>
              <c:y val="0.25045922769927731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4108456579446341"/>
                  <c:h val="0.21119143239625165"/>
                </c:manualLayout>
              </c15:layout>
            </c:ext>
          </c:extLst>
        </c:dLbl>
      </c:pivotFmt>
      <c:pivotFmt>
        <c:idx val="61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in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rgbClr val="FFC000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layout>
            <c:manualLayout>
              <c:x val="-0.13478136892131251"/>
              <c:y val="0.26255727537482471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3425486489956673"/>
                  <c:h val="0.20315930388219544"/>
                </c:manualLayout>
              </c15:layout>
            </c:ext>
          </c:extLst>
        </c:dLbl>
      </c:pivotFmt>
      <c:pivotFmt>
        <c:idx val="63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layout>
            <c:manualLayout>
              <c:x val="-7.2430808621082726E-2"/>
              <c:y val="-0.1885184985438463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3681073995443399"/>
                  <c:h val="0.1696921017402945"/>
                </c:manualLayout>
              </c15:layout>
            </c:ext>
          </c:extLst>
        </c:dLbl>
      </c:pivotFmt>
      <c:pivotFmt>
        <c:idx val="64"/>
        <c:spPr>
          <a:solidFill>
            <a:schemeClr val="accent2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layout>
            <c:manualLayout>
              <c:x val="0.15564274064851025"/>
              <c:y val="0.25045922769927731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4108456579446341"/>
                  <c:h val="0.21119143239625165"/>
                </c:manualLayout>
              </c15:layout>
            </c:ext>
          </c:extLst>
        </c:dLbl>
      </c:pivotFmt>
      <c:pivotFmt>
        <c:idx val="65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3600" b="1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in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rgbClr val="FFC000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layout>
            <c:manualLayout>
              <c:x val="-0.17160077228889276"/>
              <c:y val="0.23356008257727348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3600" b="1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22669510318260747"/>
                  <c:h val="0.20315931008019886"/>
                </c:manualLayout>
              </c15:layout>
            </c:ext>
          </c:extLst>
        </c:dLbl>
      </c:pivotFmt>
      <c:pivotFmt>
        <c:idx val="67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layout>
            <c:manualLayout>
              <c:x val="-0.11434230533169253"/>
              <c:y val="-0.19093495612685948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3600" b="1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24570223081691756"/>
                  <c:h val="0.16969211107975177"/>
                </c:manualLayout>
              </c15:layout>
            </c:ext>
          </c:extLst>
        </c:dLbl>
      </c:pivotFmt>
      <c:pivotFmt>
        <c:idx val="68"/>
        <c:spPr>
          <a:solidFill>
            <a:schemeClr val="accent2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layout>
            <c:manualLayout>
              <c:x val="0.20303794676374187"/>
              <c:y val="0.24683458408606745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3600" b="1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23587497802492668"/>
                  <c:h val="0.20394214516983203"/>
                </c:manualLayout>
              </c15:layout>
            </c:ext>
          </c:extLst>
        </c:dLbl>
      </c:pivotFmt>
      <c:pivotFmt>
        <c:idx val="69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3600" b="1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in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spPr>
          <a:solidFill>
            <a:srgbClr val="FFC000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layout>
            <c:manualLayout>
              <c:x val="-0.17160077228889276"/>
              <c:y val="0.23356008257727348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3600" b="1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22669510318260747"/>
                  <c:h val="0.20315931008019886"/>
                </c:manualLayout>
              </c15:layout>
            </c:ext>
          </c:extLst>
        </c:dLbl>
      </c:pivotFmt>
      <c:pivotFmt>
        <c:idx val="71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layout>
            <c:manualLayout>
              <c:x val="-0.11434230533169253"/>
              <c:y val="-0.19093495612685948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3600" b="1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24570223081691756"/>
                  <c:h val="0.16969211107975177"/>
                </c:manualLayout>
              </c15:layout>
            </c:ext>
          </c:extLst>
        </c:dLbl>
      </c:pivotFmt>
      <c:pivotFmt>
        <c:idx val="72"/>
        <c:spPr>
          <a:solidFill>
            <a:schemeClr val="accent2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layout>
            <c:manualLayout>
              <c:x val="0.20303794676374187"/>
              <c:y val="0.24683458408606745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3600" b="1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23587497802492668"/>
                  <c:h val="0.20394214516983203"/>
                </c:manualLayout>
              </c15:layout>
            </c:ext>
          </c:extLst>
        </c:dLbl>
      </c:pivotFmt>
      <c:pivotFmt>
        <c:idx val="73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3600" b="1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in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spPr>
          <a:solidFill>
            <a:srgbClr val="FFC000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layout>
            <c:manualLayout>
              <c:x val="-0.17160077228889276"/>
              <c:y val="0.23356008257727348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3600" b="1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22669510318260747"/>
                  <c:h val="0.20315931008019886"/>
                </c:manualLayout>
              </c15:layout>
            </c:ext>
          </c:extLst>
        </c:dLbl>
      </c:pivotFmt>
      <c:pivotFmt>
        <c:idx val="75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layout>
            <c:manualLayout>
              <c:x val="-0.11434230533169253"/>
              <c:y val="-0.19093495612685948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3600" b="1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24570223081691756"/>
                  <c:h val="0.16969211107975177"/>
                </c:manualLayout>
              </c15:layout>
            </c:ext>
          </c:extLst>
        </c:dLbl>
      </c:pivotFmt>
      <c:pivotFmt>
        <c:idx val="76"/>
        <c:spPr>
          <a:solidFill>
            <a:schemeClr val="accent2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layout>
            <c:manualLayout>
              <c:x val="0.20303794676374187"/>
              <c:y val="0.24683458408606745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3600" b="1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23587497802492668"/>
                  <c:h val="0.20394214516983203"/>
                </c:manualLayout>
              </c15:layout>
            </c:ext>
          </c:extLst>
        </c:dLbl>
      </c:pivotFmt>
    </c:pivotFmts>
    <c:plotArea>
      <c:layout>
        <c:manualLayout>
          <c:layoutTarget val="inner"/>
          <c:xMode val="edge"/>
          <c:yMode val="edge"/>
          <c:x val="0.27722856792494527"/>
          <c:y val="0.18383139826733677"/>
          <c:w val="0.44392689152856168"/>
          <c:h val="0.81616860173266326"/>
        </c:manualLayout>
      </c:layout>
      <c:pieChart>
        <c:varyColors val="1"/>
        <c:ser>
          <c:idx val="0"/>
          <c:order val="0"/>
          <c:tx>
            <c:strRef>
              <c:f>'Visites selon priorité '!$B$3</c:f>
              <c:strCache>
                <c:ptCount val="1"/>
                <c:pt idx="0">
                  <c:v>Total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122-4ACF-82B6-BCC79692CB5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122-4ACF-82B6-BCC79692CB5B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122-4ACF-82B6-BCC79692CB5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122-4ACF-82B6-BCC79692CB5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122-4ACF-82B6-BCC79692CB5B}"/>
              </c:ext>
            </c:extLst>
          </c:dPt>
          <c:dLbls>
            <c:dLbl>
              <c:idx val="0"/>
              <c:layout>
                <c:manualLayout>
                  <c:x val="-0.13056148942433091"/>
                  <c:y val="0.2139607299832584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91430166405816"/>
                      <c:h val="0.305073467195126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122-4ACF-82B6-BCC79692CB5B}"/>
                </c:ext>
              </c:extLst>
            </c:dLbl>
            <c:dLbl>
              <c:idx val="1"/>
              <c:layout>
                <c:manualLayout>
                  <c:x val="-0.10794660181177285"/>
                  <c:y val="-0.1507567658548906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11925782262776"/>
                      <c:h val="0.230449516867472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122-4ACF-82B6-BCC79692CB5B}"/>
                </c:ext>
              </c:extLst>
            </c:dLbl>
            <c:dLbl>
              <c:idx val="2"/>
              <c:layout>
                <c:manualLayout>
                  <c:x val="0.16946032490509005"/>
                  <c:y val="0.2389962912061882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96228571869823"/>
                      <c:h val="0.250981858438010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122-4ACF-82B6-BCC79692CB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'Visites selon priorité '!$A$4:$A$10</c:f>
              <c:multiLvlStrCache>
                <c:ptCount val="3"/>
                <c:lvl>
                  <c:pt idx="0">
                    <c:v>2019</c:v>
                  </c:pt>
                  <c:pt idx="1">
                    <c:v>2019</c:v>
                  </c:pt>
                  <c:pt idx="2">
                    <c:v>2019</c:v>
                  </c:pt>
                </c:lvl>
                <c:lvl>
                  <c:pt idx="0">
                    <c:v>(P3) Basse Priorité</c:v>
                  </c:pt>
                  <c:pt idx="1">
                    <c:v>(P2) Moyenne Priorité </c:v>
                  </c:pt>
                  <c:pt idx="2">
                    <c:v>(P1) Haute Priorité </c:v>
                  </c:pt>
                </c:lvl>
              </c:multiLvlStrCache>
            </c:multiLvlStrRef>
          </c:cat>
          <c:val>
            <c:numRef>
              <c:f>'Visites selon priorité '!$B$4:$B$10</c:f>
              <c:numCache>
                <c:formatCode>0</c:formatCode>
                <c:ptCount val="3"/>
                <c:pt idx="0">
                  <c:v>153</c:v>
                </c:pt>
                <c:pt idx="1">
                  <c:v>474</c:v>
                </c:pt>
                <c:pt idx="2">
                  <c:v>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122-4ACF-82B6-BCC79692CB5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[MASQUE_ANALYSE_PROGRES_ODK_NATIONAL_.xlsx]Rupture antigenes selon Mois!Tableau croisé dynamique2</c:name>
    <c:fmtId val="51"/>
  </c:pivotSource>
  <c:chart>
    <c:title>
      <c:tx>
        <c:rich>
          <a:bodyPr/>
          <a:lstStyle/>
          <a:p>
            <a:pPr>
              <a:defRPr sz="1600"/>
            </a:pPr>
            <a:r>
              <a:rPr lang="fr-FR" sz="1600" b="0" i="0" baseline="0" dirty="0">
                <a:effectLst/>
              </a:rPr>
              <a:t>Evolution de la rupture en  </a:t>
            </a:r>
            <a:r>
              <a:rPr lang="fr-FR" sz="1600" b="0" i="0" baseline="0" dirty="0" err="1">
                <a:effectLst/>
              </a:rPr>
              <a:t>antigenes</a:t>
            </a:r>
            <a:r>
              <a:rPr lang="fr-FR" sz="1600" b="0" i="0" baseline="0" dirty="0">
                <a:effectLst/>
              </a:rPr>
              <a:t> pour la vaccination de routine  de Janvier à  Septembre  2019 dans les structures sanitaires </a:t>
            </a:r>
          </a:p>
          <a:p>
            <a:pPr>
              <a:defRPr sz="1600"/>
            </a:pPr>
            <a:r>
              <a:rPr lang="fr-FR" sz="1600" b="0" i="0" baseline="0" dirty="0">
                <a:solidFill>
                  <a:schemeClr val="accent1">
                    <a:lumMod val="75000"/>
                  </a:schemeClr>
                </a:solidFill>
                <a:effectLst/>
              </a:rPr>
              <a:t>ENSEMBLE DES REGIONS</a:t>
            </a:r>
            <a:endParaRPr lang="fr-FR" sz="1600" dirty="0">
              <a:solidFill>
                <a:schemeClr val="accent1">
                  <a:lumMod val="75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.10471230097678673"/>
          <c:y val="1.402605913152314E-2"/>
        </c:manualLayout>
      </c:layout>
      <c:overlay val="1"/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spPr/>
          <c:txPr>
            <a:bodyPr/>
            <a:lstStyle/>
            <a:p>
              <a:pPr algn="ctr">
                <a:defRPr lang="fr-FR" sz="1000" b="0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FFFF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rgbClr val="FFFF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rgbClr val="C000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tx2">
              <a:lumMod val="75000"/>
            </a:schemeClr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rgbClr val="C00000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tx2">
              <a:lumMod val="75000"/>
            </a:schemeClr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ln w="76200"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20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ln w="76200"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20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ln w="76200"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20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2.5263783345605945E-2"/>
          <c:y val="0.19771325980122079"/>
          <c:w val="0.95461668927572685"/>
          <c:h val="0.52443260660319779"/>
        </c:manualLayout>
      </c:layout>
      <c:lineChart>
        <c:grouping val="standard"/>
        <c:varyColors val="0"/>
        <c:ser>
          <c:idx val="0"/>
          <c:order val="0"/>
          <c:tx>
            <c:strRef>
              <c:f>'Rupture antigenes selon Mois'!$B$4:$B$5</c:f>
              <c:strCache>
                <c:ptCount val="1"/>
                <c:pt idx="0">
                  <c:v>Rupture de BCG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'Rupture antigenes selon Mois'!$A$6:$A$26</c:f>
              <c:strCache>
                <c:ptCount val="20"/>
                <c:pt idx="0">
                  <c:v>3</c:v>
                </c:pt>
                <c:pt idx="1">
                  <c:v>6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31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</c:strCache>
            </c:strRef>
          </c:cat>
          <c:val>
            <c:numRef>
              <c:f>'Rupture antigenes selon Mois'!$B$6:$B$26</c:f>
              <c:numCache>
                <c:formatCode>0</c:formatCode>
                <c:ptCount val="20"/>
                <c:pt idx="1">
                  <c:v>1</c:v>
                </c:pt>
                <c:pt idx="2">
                  <c:v>2</c:v>
                </c:pt>
                <c:pt idx="5">
                  <c:v>1</c:v>
                </c:pt>
                <c:pt idx="6">
                  <c:v>1</c:v>
                </c:pt>
                <c:pt idx="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8A-4B8A-A0C4-8E597FD0BAEC}"/>
            </c:ext>
          </c:extLst>
        </c:ser>
        <c:ser>
          <c:idx val="1"/>
          <c:order val="1"/>
          <c:tx>
            <c:strRef>
              <c:f>'Rupture antigenes selon Mois'!$C$4:$C$5</c:f>
              <c:strCache>
                <c:ptCount val="1"/>
                <c:pt idx="0">
                  <c:v>Rupture de VPI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'Rupture antigenes selon Mois'!$A$6:$A$26</c:f>
              <c:strCache>
                <c:ptCount val="20"/>
                <c:pt idx="0">
                  <c:v>3</c:v>
                </c:pt>
                <c:pt idx="1">
                  <c:v>6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31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</c:strCache>
            </c:strRef>
          </c:cat>
          <c:val>
            <c:numRef>
              <c:f>'Rupture antigenes selon Mois'!$C$6:$C$26</c:f>
              <c:numCache>
                <c:formatCode>0</c:formatCode>
                <c:ptCount val="20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78A-4B8A-A0C4-8E597FD0BAEC}"/>
            </c:ext>
          </c:extLst>
        </c:ser>
        <c:ser>
          <c:idx val="2"/>
          <c:order val="2"/>
          <c:tx>
            <c:strRef>
              <c:f>'Rupture antigenes selon Mois'!$D$4:$D$5</c:f>
              <c:strCache>
                <c:ptCount val="1"/>
                <c:pt idx="0">
                  <c:v>Rupture de VPO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'Rupture antigenes selon Mois'!$A$6:$A$26</c:f>
              <c:strCache>
                <c:ptCount val="20"/>
                <c:pt idx="0">
                  <c:v>3</c:v>
                </c:pt>
                <c:pt idx="1">
                  <c:v>6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31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</c:strCache>
            </c:strRef>
          </c:cat>
          <c:val>
            <c:numRef>
              <c:f>'Rupture antigenes selon Mois'!$D$6:$D$26</c:f>
              <c:numCache>
                <c:formatCode>0</c:formatCode>
                <c:ptCount val="20"/>
                <c:pt idx="4">
                  <c:v>1</c:v>
                </c:pt>
                <c:pt idx="6">
                  <c:v>3</c:v>
                </c:pt>
                <c:pt idx="7">
                  <c:v>7</c:v>
                </c:pt>
                <c:pt idx="8">
                  <c:v>1</c:v>
                </c:pt>
                <c:pt idx="9">
                  <c:v>11</c:v>
                </c:pt>
                <c:pt idx="10">
                  <c:v>9</c:v>
                </c:pt>
                <c:pt idx="11">
                  <c:v>5</c:v>
                </c:pt>
                <c:pt idx="12">
                  <c:v>1</c:v>
                </c:pt>
                <c:pt idx="13">
                  <c:v>1</c:v>
                </c:pt>
                <c:pt idx="17">
                  <c:v>6</c:v>
                </c:pt>
                <c:pt idx="18">
                  <c:v>1</c:v>
                </c:pt>
                <c:pt idx="19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78A-4B8A-A0C4-8E597FD0BAEC}"/>
            </c:ext>
          </c:extLst>
        </c:ser>
        <c:ser>
          <c:idx val="3"/>
          <c:order val="3"/>
          <c:tx>
            <c:strRef>
              <c:f>'Rupture antigenes selon Mois'!$E$4:$E$5</c:f>
              <c:strCache>
                <c:ptCount val="1"/>
                <c:pt idx="0">
                  <c:v>Rupture de VAA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'Rupture antigenes selon Mois'!$A$6:$A$26</c:f>
              <c:strCache>
                <c:ptCount val="20"/>
                <c:pt idx="0">
                  <c:v>3</c:v>
                </c:pt>
                <c:pt idx="1">
                  <c:v>6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31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</c:strCache>
            </c:strRef>
          </c:cat>
          <c:val>
            <c:numRef>
              <c:f>'Rupture antigenes selon Mois'!$E$6:$E$26</c:f>
              <c:numCache>
                <c:formatCode>0</c:formatCode>
                <c:ptCount val="20"/>
                <c:pt idx="3">
                  <c:v>2</c:v>
                </c:pt>
                <c:pt idx="12">
                  <c:v>1</c:v>
                </c:pt>
                <c:pt idx="1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978A-4B8A-A0C4-8E597FD0BAEC}"/>
            </c:ext>
          </c:extLst>
        </c:ser>
        <c:ser>
          <c:idx val="4"/>
          <c:order val="4"/>
          <c:tx>
            <c:strRef>
              <c:f>'Rupture antigenes selon Mois'!$F$4:$F$5</c:f>
              <c:strCache>
                <c:ptCount val="1"/>
                <c:pt idx="0">
                  <c:v>Rupture de ROTAVIRUS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'Rupture antigenes selon Mois'!$A$6:$A$26</c:f>
              <c:strCache>
                <c:ptCount val="20"/>
                <c:pt idx="0">
                  <c:v>3</c:v>
                </c:pt>
                <c:pt idx="1">
                  <c:v>6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31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</c:strCache>
            </c:strRef>
          </c:cat>
          <c:val>
            <c:numRef>
              <c:f>'Rupture antigenes selon Mois'!$F$6:$F$26</c:f>
              <c:numCache>
                <c:formatCode>0</c:formatCode>
                <c:ptCount val="20"/>
                <c:pt idx="1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978A-4B8A-A0C4-8E597FD0BAEC}"/>
            </c:ext>
          </c:extLst>
        </c:ser>
        <c:ser>
          <c:idx val="5"/>
          <c:order val="5"/>
          <c:tx>
            <c:strRef>
              <c:f>'Rupture antigenes selon Mois'!$G$4:$G$5</c:f>
              <c:strCache>
                <c:ptCount val="1"/>
                <c:pt idx="0">
                  <c:v>Rupture de PENTAVALENT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'Rupture antigenes selon Mois'!$A$6:$A$26</c:f>
              <c:strCache>
                <c:ptCount val="20"/>
                <c:pt idx="0">
                  <c:v>3</c:v>
                </c:pt>
                <c:pt idx="1">
                  <c:v>6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31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</c:strCache>
            </c:strRef>
          </c:cat>
          <c:val>
            <c:numRef>
              <c:f>'Rupture antigenes selon Mois'!$G$6:$G$26</c:f>
              <c:numCache>
                <c:formatCode>0</c:formatCode>
                <c:ptCount val="20"/>
                <c:pt idx="1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978A-4B8A-A0C4-8E597FD0BA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9422464"/>
        <c:axId val="129424000"/>
      </c:lineChart>
      <c:catAx>
        <c:axId val="1294224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fr-FR" sz="1800"/>
                  <a:t>Semaines epidemiologiques</a:t>
                </a:r>
              </a:p>
            </c:rich>
          </c:tx>
          <c:layout>
            <c:manualLayout>
              <c:xMode val="edge"/>
              <c:yMode val="edge"/>
              <c:x val="0.69380225320909339"/>
              <c:y val="0.8130728127131897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 algn="ctr">
              <a:defRPr sz="1600"/>
            </a:pPr>
            <a:endParaRPr lang="fr-FR"/>
          </a:p>
        </c:txPr>
        <c:crossAx val="129424000"/>
        <c:crosses val="autoZero"/>
        <c:auto val="1"/>
        <c:lblAlgn val="ctr"/>
        <c:lblOffset val="100"/>
        <c:noMultiLvlLbl val="0"/>
      </c:catAx>
      <c:valAx>
        <c:axId val="129424000"/>
        <c:scaling>
          <c:orientation val="minMax"/>
        </c:scaling>
        <c:delete val="1"/>
        <c:axPos val="l"/>
        <c:majorGridlines/>
        <c:numFmt formatCode="0" sourceLinked="1"/>
        <c:majorTickMark val="out"/>
        <c:minorTickMark val="none"/>
        <c:tickLblPos val="nextTo"/>
        <c:crossAx val="129422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8028676877373008E-2"/>
          <c:y val="0.87565074566252288"/>
          <c:w val="0.85747665197490019"/>
          <c:h val="0.12434925433747715"/>
        </c:manualLayout>
      </c:layout>
      <c:overlay val="0"/>
      <c:txPr>
        <a:bodyPr/>
        <a:lstStyle/>
        <a:p>
          <a:pPr algn="ctr">
            <a:defRPr sz="1600"/>
          </a:pPr>
          <a:endParaRPr lang="fr-FR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 algn="ctr">
        <a:defRPr lang="fr-FR" sz="1000" b="0" i="0" u="none" strike="noStrike" kern="1200" baseline="0">
          <a:solidFill>
            <a:sysClr val="windowText" lastClr="000000"/>
          </a:solidFill>
          <a:latin typeface="Arial Black" panose="020B0A04020102020204" pitchFamily="34" charset="0"/>
          <a:ea typeface="+mn-ea"/>
          <a:cs typeface="+mn-cs"/>
        </a:defRPr>
      </a:pPr>
      <a:endParaRPr lang="fr-FR"/>
    </a:p>
  </c:tx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[MASQUE_ANALYSE_PROGRES_ODK_NATIONAL_.xlsx]Materiel sensibilisation Dispo !Tableau croisé dynamique2</c:name>
    <c:fmtId val="38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2000" b="0" i="0" u="none" strike="noStrike" kern="1200" baseline="0">
                <a:solidFill>
                  <a:sysClr val="windowText" lastClr="000000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fr-FR" sz="2000" b="1" i="0" baseline="0" dirty="0">
                <a:effectLst/>
              </a:rPr>
              <a:t>Proportion des  CS qui disposent de </a:t>
            </a:r>
            <a:r>
              <a:rPr lang="fr-FR" sz="2000" b="1" i="0" baseline="0" dirty="0" err="1">
                <a:effectLst/>
              </a:rPr>
              <a:t>materiel</a:t>
            </a:r>
            <a:r>
              <a:rPr lang="fr-FR" sz="2000" b="1" i="0" baseline="0" dirty="0">
                <a:effectLst/>
              </a:rPr>
              <a:t> de sensibilisation sur la vaccination   selon les trimestre (Q) en 2019</a:t>
            </a:r>
            <a:endParaRPr lang="fr-FR" sz="2000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2000" b="0" i="0" u="none" strike="noStrike" kern="1200" baseline="0">
                <a:solidFill>
                  <a:sysClr val="windowText" lastClr="000000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fr-FR" sz="2000" dirty="0">
              <a:effectLst/>
            </a:endParaRPr>
          </a:p>
        </c:rich>
      </c:tx>
      <c:layout>
        <c:manualLayout>
          <c:xMode val="edge"/>
          <c:yMode val="edge"/>
          <c:x val="0.17845088487777017"/>
          <c:y val="1.782343549715905E-3"/>
        </c:manualLayout>
      </c:layout>
      <c:overlay val="1"/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spPr/>
          <c:txPr>
            <a:bodyPr/>
            <a:lstStyle/>
            <a:p>
              <a:pPr algn="ctr">
                <a:defRPr lang="fr-FR" sz="1000" b="0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FFFF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rgbClr val="FFFF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rgbClr val="C000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tx2">
              <a:lumMod val="75000"/>
            </a:schemeClr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rgbClr val="C000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tx2">
              <a:lumMod val="75000"/>
            </a:schemeClr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marker>
          <c:symbol val="none"/>
        </c:marker>
      </c:pivotFmt>
      <c:pivotFmt>
        <c:idx val="42"/>
        <c:marker>
          <c:symbol val="none"/>
        </c:marker>
      </c:pivotFmt>
      <c:pivotFmt>
        <c:idx val="43"/>
        <c:marker>
          <c:symbol val="none"/>
        </c:marker>
      </c:pivotFmt>
      <c:pivotFmt>
        <c:idx val="44"/>
        <c:marker>
          <c:symbol val="none"/>
        </c:marker>
      </c:pivotFmt>
      <c:pivotFmt>
        <c:idx val="45"/>
        <c:marker>
          <c:symbol val="none"/>
        </c:marker>
      </c:pivotFmt>
      <c:pivotFmt>
        <c:idx val="46"/>
        <c:marker>
          <c:symbol val="none"/>
        </c:marker>
      </c:pivotFmt>
      <c:pivotFmt>
        <c:idx val="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6705650941733588"/>
          <c:y val="0.18952145504884388"/>
          <c:w val="0.77032165065542857"/>
          <c:h val="0.6742254650759478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'Materiel sensibilisation Dispo '!$B$4:$B$5</c:f>
              <c:strCache>
                <c:ptCount val="1"/>
                <c:pt idx="0">
                  <c:v>Materiel de sensibilisation non disponible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'Materiel sensibilisation Dispo '!$A$6:$A$17</c:f>
              <c:strCache>
                <c:ptCount val="11"/>
                <c:pt idx="0">
                  <c:v>BAFATA</c:v>
                </c:pt>
                <c:pt idx="1">
                  <c:v>BIJAGOS</c:v>
                </c:pt>
                <c:pt idx="2">
                  <c:v>BIOMBO</c:v>
                </c:pt>
                <c:pt idx="3">
                  <c:v>BOLAMA</c:v>
                </c:pt>
                <c:pt idx="4">
                  <c:v>CACHEU</c:v>
                </c:pt>
                <c:pt idx="5">
                  <c:v>FARIM</c:v>
                </c:pt>
                <c:pt idx="6">
                  <c:v>GABU</c:v>
                </c:pt>
                <c:pt idx="7">
                  <c:v>OIO</c:v>
                </c:pt>
                <c:pt idx="8">
                  <c:v>QUINARA</c:v>
                </c:pt>
                <c:pt idx="9">
                  <c:v>SAB</c:v>
                </c:pt>
                <c:pt idx="10">
                  <c:v>TOMBALI</c:v>
                </c:pt>
              </c:strCache>
            </c:strRef>
          </c:cat>
          <c:val>
            <c:numRef>
              <c:f>'Materiel sensibilisation Dispo '!$B$6:$B$17</c:f>
              <c:numCache>
                <c:formatCode>0%</c:formatCode>
                <c:ptCount val="11"/>
                <c:pt idx="0">
                  <c:v>0.81481481481481477</c:v>
                </c:pt>
                <c:pt idx="1">
                  <c:v>0.93877551020408168</c:v>
                </c:pt>
                <c:pt idx="2">
                  <c:v>0.91836734693877553</c:v>
                </c:pt>
                <c:pt idx="3">
                  <c:v>1</c:v>
                </c:pt>
                <c:pt idx="4">
                  <c:v>0.90804597701149425</c:v>
                </c:pt>
                <c:pt idx="5">
                  <c:v>0.17499999999999999</c:v>
                </c:pt>
                <c:pt idx="6">
                  <c:v>0.82608695652173914</c:v>
                </c:pt>
                <c:pt idx="7">
                  <c:v>0.13333333333333333</c:v>
                </c:pt>
                <c:pt idx="8">
                  <c:v>0.61904761904761907</c:v>
                </c:pt>
                <c:pt idx="9">
                  <c:v>0.73076923076923073</c:v>
                </c:pt>
                <c:pt idx="10">
                  <c:v>0.97959183673469385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1A-44E3-A52F-118F0E79F7B8}"/>
            </c:ext>
          </c:extLst>
        </c:ser>
        <c:ser>
          <c:idx val="1"/>
          <c:order val="1"/>
          <c:tx>
            <c:strRef>
              <c:f>'Materiel sensibilisation Dispo '!$C$4:$C$5</c:f>
              <c:strCache>
                <c:ptCount val="1"/>
                <c:pt idx="0">
                  <c:v>Materiel de sensibilisation disponible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'Materiel sensibilisation Dispo '!$A$6:$A$17</c:f>
              <c:strCache>
                <c:ptCount val="11"/>
                <c:pt idx="0">
                  <c:v>BAFATA</c:v>
                </c:pt>
                <c:pt idx="1">
                  <c:v>BIJAGOS</c:v>
                </c:pt>
                <c:pt idx="2">
                  <c:v>BIOMBO</c:v>
                </c:pt>
                <c:pt idx="3">
                  <c:v>BOLAMA</c:v>
                </c:pt>
                <c:pt idx="4">
                  <c:v>CACHEU</c:v>
                </c:pt>
                <c:pt idx="5">
                  <c:v>FARIM</c:v>
                </c:pt>
                <c:pt idx="6">
                  <c:v>GABU</c:v>
                </c:pt>
                <c:pt idx="7">
                  <c:v>OIO</c:v>
                </c:pt>
                <c:pt idx="8">
                  <c:v>QUINARA</c:v>
                </c:pt>
                <c:pt idx="9">
                  <c:v>SAB</c:v>
                </c:pt>
                <c:pt idx="10">
                  <c:v>TOMBALI</c:v>
                </c:pt>
              </c:strCache>
            </c:strRef>
          </c:cat>
          <c:val>
            <c:numRef>
              <c:f>'Materiel sensibilisation Dispo '!$C$6:$C$17</c:f>
              <c:numCache>
                <c:formatCode>0%</c:formatCode>
                <c:ptCount val="11"/>
                <c:pt idx="0">
                  <c:v>0.18518518518518517</c:v>
                </c:pt>
                <c:pt idx="1">
                  <c:v>6.1224489795918366E-2</c:v>
                </c:pt>
                <c:pt idx="2">
                  <c:v>8.1632653061224483E-2</c:v>
                </c:pt>
                <c:pt idx="3">
                  <c:v>0</c:v>
                </c:pt>
                <c:pt idx="4">
                  <c:v>9.1954022988505746E-2</c:v>
                </c:pt>
                <c:pt idx="5">
                  <c:v>0.82499999999999996</c:v>
                </c:pt>
                <c:pt idx="6">
                  <c:v>0.17391304347826086</c:v>
                </c:pt>
                <c:pt idx="7">
                  <c:v>0.8666666666666667</c:v>
                </c:pt>
                <c:pt idx="8">
                  <c:v>0.38095238095238093</c:v>
                </c:pt>
                <c:pt idx="9">
                  <c:v>0.26923076923076922</c:v>
                </c:pt>
                <c:pt idx="10">
                  <c:v>2.0408163265306121E-2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1A-44E3-A52F-118F0E79F7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9227392"/>
        <c:axId val="129229184"/>
      </c:barChart>
      <c:catAx>
        <c:axId val="1292273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 algn="ctr">
              <a:defRPr sz="2000"/>
            </a:pPr>
            <a:endParaRPr lang="fr-FR"/>
          </a:p>
        </c:txPr>
        <c:crossAx val="129229184"/>
        <c:crosses val="autoZero"/>
        <c:auto val="1"/>
        <c:lblAlgn val="ctr"/>
        <c:lblOffset val="100"/>
        <c:noMultiLvlLbl val="0"/>
      </c:catAx>
      <c:valAx>
        <c:axId val="129229184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129227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327726212994325"/>
          <c:y val="0.87134828600970338"/>
          <c:w val="0.78908664349917157"/>
          <c:h val="0.12243243458204088"/>
        </c:manualLayout>
      </c:layout>
      <c:overlay val="0"/>
      <c:txPr>
        <a:bodyPr/>
        <a:lstStyle/>
        <a:p>
          <a:pPr algn="ctr">
            <a:defRPr sz="2400"/>
          </a:pPr>
          <a:endParaRPr lang="fr-FR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 algn="ctr">
        <a:defRPr lang="fr-FR" sz="1000" b="0" i="0" u="none" strike="noStrike" kern="1200" baseline="0">
          <a:solidFill>
            <a:sysClr val="windowText" lastClr="000000"/>
          </a:solidFill>
          <a:latin typeface="Arial Black" panose="020B0A04020102020204" pitchFamily="34" charset="0"/>
          <a:ea typeface="+mn-ea"/>
          <a:cs typeface="+mn-cs"/>
        </a:defRPr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[MASQUE_ANALYSE_PROGRES_ODK_NATIONAL_.xlsx]Cas MEV non notifiés Region!Tableau croisé dynamique2</c:name>
    <c:fmtId val="26"/>
  </c:pivotSource>
  <c:chart>
    <c:title>
      <c:tx>
        <c:rich>
          <a:bodyPr/>
          <a:lstStyle/>
          <a:p>
            <a:pPr>
              <a:defRPr sz="2000"/>
            </a:pPr>
            <a:r>
              <a:rPr lang="fr-FR" sz="2000" dirty="0"/>
              <a:t>Nombre de cas de maladies sous surveillance non notifiés retrouvés lors des visites </a:t>
            </a:r>
            <a:r>
              <a:rPr lang="fr-FR" sz="2000" b="1" i="0" u="none" strike="noStrike" baseline="0" dirty="0">
                <a:effectLst/>
              </a:rPr>
              <a:t>de Janvier à  Septembre </a:t>
            </a:r>
            <a:r>
              <a:rPr lang="fr-FR" sz="2000" dirty="0"/>
              <a:t> 2019</a:t>
            </a:r>
          </a:p>
        </c:rich>
      </c:tx>
      <c:layout>
        <c:manualLayout>
          <c:xMode val="edge"/>
          <c:yMode val="edge"/>
          <c:x val="0.19426827116194254"/>
          <c:y val="9.6200513606608078E-3"/>
        </c:manualLayout>
      </c:layout>
      <c:overlay val="1"/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spPr/>
          <c:txPr>
            <a:bodyPr/>
            <a:lstStyle/>
            <a:p>
              <a:pPr algn="ctr">
                <a:defRPr lang="fr-FR" sz="1000" b="0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FFFF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rgbClr val="FFFF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 sz="2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rgbClr val="FFFF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/>
          <c:txPr>
            <a:bodyPr/>
            <a:lstStyle/>
            <a:p>
              <a:pPr>
                <a:defRPr sz="2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rgbClr val="FFFF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  <c:dLbl>
          <c:idx val="0"/>
          <c:spPr/>
          <c:txPr>
            <a:bodyPr/>
            <a:lstStyle/>
            <a:p>
              <a:pPr>
                <a:defRPr sz="2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rgbClr val="FFFF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628229412499908"/>
          <c:y val="0.15406322623679067"/>
          <c:w val="0.72806099237595301"/>
          <c:h val="0.728954170116172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'Cas MEV non notifiés Region'!$B$3:$B$4</c:f>
              <c:strCache>
                <c:ptCount val="1"/>
                <c:pt idx="0">
                  <c:v>AFP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'Cas MEV non notifiés Region'!$A$5:$A$11</c:f>
              <c:strCache>
                <c:ptCount val="6"/>
                <c:pt idx="0">
                  <c:v>BAFATA</c:v>
                </c:pt>
                <c:pt idx="1">
                  <c:v>CACHEU</c:v>
                </c:pt>
                <c:pt idx="2">
                  <c:v>FARIM</c:v>
                </c:pt>
                <c:pt idx="3">
                  <c:v>GABU</c:v>
                </c:pt>
                <c:pt idx="4">
                  <c:v>OIO</c:v>
                </c:pt>
                <c:pt idx="5">
                  <c:v>TOMBALI</c:v>
                </c:pt>
              </c:strCache>
            </c:strRef>
          </c:cat>
          <c:val>
            <c:numRef>
              <c:f>'Cas MEV non notifiés Region'!$B$5:$B$11</c:f>
              <c:numCache>
                <c:formatCode>General</c:formatCode>
                <c:ptCount val="6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DF-4738-8043-4B63D0F283B9}"/>
            </c:ext>
          </c:extLst>
        </c:ser>
        <c:ser>
          <c:idx val="1"/>
          <c:order val="1"/>
          <c:tx>
            <c:strRef>
              <c:f>'Cas MEV non notifiés Region'!$C$3:$C$4</c:f>
              <c:strCache>
                <c:ptCount val="1"/>
                <c:pt idx="0">
                  <c:v>MEASLES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'Cas MEV non notifiés Region'!$A$5:$A$11</c:f>
              <c:strCache>
                <c:ptCount val="6"/>
                <c:pt idx="0">
                  <c:v>BAFATA</c:v>
                </c:pt>
                <c:pt idx="1">
                  <c:v>CACHEU</c:v>
                </c:pt>
                <c:pt idx="2">
                  <c:v>FARIM</c:v>
                </c:pt>
                <c:pt idx="3">
                  <c:v>GABU</c:v>
                </c:pt>
                <c:pt idx="4">
                  <c:v>OIO</c:v>
                </c:pt>
                <c:pt idx="5">
                  <c:v>TOMBALI</c:v>
                </c:pt>
              </c:strCache>
            </c:strRef>
          </c:cat>
          <c:val>
            <c:numRef>
              <c:f>'Cas MEV non notifiés Region'!$C$5:$C$11</c:f>
              <c:numCache>
                <c:formatCode>General</c:formatCode>
                <c:ptCount val="6"/>
                <c:pt idx="1">
                  <c:v>4</c:v>
                </c:pt>
                <c:pt idx="2">
                  <c:v>5</c:v>
                </c:pt>
                <c:pt idx="3">
                  <c:v>1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DF-4738-8043-4B63D0F283B9}"/>
            </c:ext>
          </c:extLst>
        </c:ser>
        <c:ser>
          <c:idx val="2"/>
          <c:order val="2"/>
          <c:tx>
            <c:strRef>
              <c:f>'Cas MEV non notifiés Region'!$D$3:$D$4</c:f>
              <c:strCache>
                <c:ptCount val="1"/>
                <c:pt idx="0">
                  <c:v>NNT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24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'Cas MEV non notifiés Region'!$A$5:$A$11</c:f>
              <c:strCache>
                <c:ptCount val="6"/>
                <c:pt idx="0">
                  <c:v>BAFATA</c:v>
                </c:pt>
                <c:pt idx="1">
                  <c:v>CACHEU</c:v>
                </c:pt>
                <c:pt idx="2">
                  <c:v>FARIM</c:v>
                </c:pt>
                <c:pt idx="3">
                  <c:v>GABU</c:v>
                </c:pt>
                <c:pt idx="4">
                  <c:v>OIO</c:v>
                </c:pt>
                <c:pt idx="5">
                  <c:v>TOMBALI</c:v>
                </c:pt>
              </c:strCache>
            </c:strRef>
          </c:cat>
          <c:val>
            <c:numRef>
              <c:f>'Cas MEV non notifiés Region'!$D$5:$D$11</c:f>
              <c:numCache>
                <c:formatCode>General</c:formatCode>
                <c:ptCount val="6"/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DF-4738-8043-4B63D0F283B9}"/>
            </c:ext>
          </c:extLst>
        </c:ser>
        <c:ser>
          <c:idx val="3"/>
          <c:order val="3"/>
          <c:tx>
            <c:strRef>
              <c:f>'Cas MEV non notifiés Region'!$E$3:$E$4</c:f>
              <c:strCache>
                <c:ptCount val="1"/>
                <c:pt idx="0">
                  <c:v>YF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24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'Cas MEV non notifiés Region'!$A$5:$A$11</c:f>
              <c:strCache>
                <c:ptCount val="6"/>
                <c:pt idx="0">
                  <c:v>BAFATA</c:v>
                </c:pt>
                <c:pt idx="1">
                  <c:v>CACHEU</c:v>
                </c:pt>
                <c:pt idx="2">
                  <c:v>FARIM</c:v>
                </c:pt>
                <c:pt idx="3">
                  <c:v>GABU</c:v>
                </c:pt>
                <c:pt idx="4">
                  <c:v>OIO</c:v>
                </c:pt>
                <c:pt idx="5">
                  <c:v>TOMBALI</c:v>
                </c:pt>
              </c:strCache>
            </c:strRef>
          </c:cat>
          <c:val>
            <c:numRef>
              <c:f>'Cas MEV non notifiés Region'!$E$5:$E$11</c:f>
              <c:numCache>
                <c:formatCode>General</c:formatCode>
                <c:ptCount val="6"/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DF-4738-8043-4B63D0F283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8580608"/>
        <c:axId val="128992000"/>
      </c:barChart>
      <c:catAx>
        <c:axId val="1285806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sz="1800"/>
            </a:pPr>
            <a:endParaRPr lang="fr-FR"/>
          </a:p>
        </c:txPr>
        <c:crossAx val="128992000"/>
        <c:crosses val="autoZero"/>
        <c:auto val="1"/>
        <c:lblAlgn val="ctr"/>
        <c:lblOffset val="100"/>
        <c:noMultiLvlLbl val="0"/>
      </c:catAx>
      <c:valAx>
        <c:axId val="128992000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128580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2170026638879317"/>
          <c:y val="0.89170595125185292"/>
          <c:w val="0.67069126631316234"/>
          <c:h val="0.10829404874814705"/>
        </c:manualLayout>
      </c:layout>
      <c:overlay val="0"/>
      <c:txPr>
        <a:bodyPr/>
        <a:lstStyle/>
        <a:p>
          <a:pPr algn="ctr">
            <a:defRPr sz="2000"/>
          </a:pPr>
          <a:endParaRPr lang="fr-FR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 algn="ctr">
        <a:defRPr lang="fr-FR" sz="1000" b="0" i="0" u="none" strike="noStrike" kern="1200" baseline="0">
          <a:solidFill>
            <a:sysClr val="windowText" lastClr="000000"/>
          </a:solidFill>
          <a:latin typeface="Arial Black" panose="020B0A04020102020204" pitchFamily="34" charset="0"/>
          <a:ea typeface="+mn-ea"/>
          <a:cs typeface="+mn-cs"/>
        </a:defRPr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[Données PEV National Octobre_2019_National .xlsx]BCG_VPO 0_BAFATA!Tableau croisé dynamique1</c:name>
    <c:fmtId val="3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dk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fr-FR" sz="2000">
                <a:solidFill>
                  <a:schemeClr val="dk1"/>
                </a:solidFill>
                <a:latin typeface="Arial Black" panose="020B0A04020102020204" pitchFamily="34" charset="0"/>
                <a:ea typeface="+mn-ea"/>
                <a:cs typeface="+mn-cs"/>
              </a:rPr>
              <a:t>Couvertures</a:t>
            </a:r>
            <a:r>
              <a:rPr lang="fr-FR" sz="2000" baseline="0">
                <a:solidFill>
                  <a:schemeClr val="dk1"/>
                </a:solidFill>
                <a:latin typeface="Arial Black" panose="020B0A04020102020204" pitchFamily="34" charset="0"/>
                <a:ea typeface="+mn-ea"/>
                <a:cs typeface="+mn-cs"/>
              </a:rPr>
              <a:t> BCG et VPO 0  de Janvier à Octobre 2019</a:t>
            </a:r>
            <a:endParaRPr lang="fr-FR" sz="2000"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17977110871720695"/>
          <c:y val="1.7980430270483971E-2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dk1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lt1"/>
            </a:solidFill>
            <a:ln w="25400" cap="flat" cmpd="sng" algn="ctr">
              <a:solidFill>
                <a:schemeClr val="accent6"/>
              </a:solidFill>
              <a:prstDash val="solid"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lt1"/>
            </a:solidFill>
            <a:ln w="25400" cap="flat" cmpd="sng" algn="ctr">
              <a:solidFill>
                <a:schemeClr val="accent6"/>
              </a:solidFill>
              <a:prstDash val="solid"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dk1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rgbClr val="00FF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lt1"/>
            </a:solidFill>
            <a:ln w="25400" cap="flat" cmpd="sng" algn="ctr">
              <a:solidFill>
                <a:schemeClr val="accent3"/>
              </a:solidFill>
              <a:prstDash val="solid"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dk1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rgbClr val="00FF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lt1"/>
            </a:solidFill>
            <a:ln w="25400" cap="flat" cmpd="sng" algn="ctr">
              <a:solidFill>
                <a:schemeClr val="accent3"/>
              </a:solidFill>
              <a:prstDash val="solid"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dk1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rgbClr val="00FF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lt1"/>
            </a:solidFill>
            <a:ln w="25400" cap="flat" cmpd="sng" algn="ctr">
              <a:solidFill>
                <a:schemeClr val="accent3"/>
              </a:solidFill>
              <a:prstDash val="solid"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2.7312380443969924E-2"/>
          <c:y val="0.13270093206853081"/>
          <c:w val="0.94907168913207884"/>
          <c:h val="0.462511880586472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'BCG_VPO 0_BAFATA'!$B$3</c:f>
              <c:strCache>
                <c:ptCount val="1"/>
                <c:pt idx="0">
                  <c:v>Moyenne de BCG%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'BCG_VPO 0_BAFATA'!$A$4:$A$16</c:f>
              <c:strCache>
                <c:ptCount val="12"/>
                <c:pt idx="0">
                  <c:v>BAFATA</c:v>
                </c:pt>
                <c:pt idx="1">
                  <c:v>BIJAGOS</c:v>
                </c:pt>
                <c:pt idx="2">
                  <c:v>BIOMBO</c:v>
                </c:pt>
                <c:pt idx="3">
                  <c:v>BOLAMA</c:v>
                </c:pt>
                <c:pt idx="4">
                  <c:v>CACHEU</c:v>
                </c:pt>
                <c:pt idx="5">
                  <c:v>FARIM</c:v>
                </c:pt>
                <c:pt idx="6">
                  <c:v>GABU</c:v>
                </c:pt>
                <c:pt idx="7">
                  <c:v>OIO</c:v>
                </c:pt>
                <c:pt idx="8">
                  <c:v>QUINARA</c:v>
                </c:pt>
                <c:pt idx="9">
                  <c:v>SAB</c:v>
                </c:pt>
                <c:pt idx="10">
                  <c:v>TOMBALI</c:v>
                </c:pt>
                <c:pt idx="11">
                  <c:v>ZZ GBISSAU</c:v>
                </c:pt>
              </c:strCache>
            </c:strRef>
          </c:cat>
          <c:val>
            <c:numRef>
              <c:f>'BCG_VPO 0_BAFATA'!$B$4:$B$16</c:f>
              <c:numCache>
                <c:formatCode>0.0</c:formatCode>
                <c:ptCount val="12"/>
                <c:pt idx="0">
                  <c:v>79.260895831612672</c:v>
                </c:pt>
                <c:pt idx="1">
                  <c:v>61.333073285806222</c:v>
                </c:pt>
                <c:pt idx="2">
                  <c:v>80.038633794853141</c:v>
                </c:pt>
                <c:pt idx="3">
                  <c:v>45.813444286542214</c:v>
                </c:pt>
                <c:pt idx="4">
                  <c:v>74.891566831485349</c:v>
                </c:pt>
                <c:pt idx="5">
                  <c:v>81.266787778805352</c:v>
                </c:pt>
                <c:pt idx="6">
                  <c:v>97.775622048902363</c:v>
                </c:pt>
                <c:pt idx="7">
                  <c:v>76.019083076502753</c:v>
                </c:pt>
                <c:pt idx="8">
                  <c:v>59.655515659474815</c:v>
                </c:pt>
                <c:pt idx="9">
                  <c:v>120.62103896305615</c:v>
                </c:pt>
                <c:pt idx="10">
                  <c:v>63.413932105418361</c:v>
                </c:pt>
                <c:pt idx="11">
                  <c:v>86.840591479714419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C9-49B4-BCD4-CD889FD55A50}"/>
            </c:ext>
          </c:extLst>
        </c:ser>
        <c:ser>
          <c:idx val="1"/>
          <c:order val="1"/>
          <c:tx>
            <c:strRef>
              <c:f>'BCG_VPO 0_BAFATA'!$C$3</c:f>
              <c:strCache>
                <c:ptCount val="1"/>
                <c:pt idx="0">
                  <c:v>Moyenne de VPOb 0 %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'BCG_VPO 0_BAFATA'!$A$4:$A$16</c:f>
              <c:strCache>
                <c:ptCount val="12"/>
                <c:pt idx="0">
                  <c:v>BAFATA</c:v>
                </c:pt>
                <c:pt idx="1">
                  <c:v>BIJAGOS</c:v>
                </c:pt>
                <c:pt idx="2">
                  <c:v>BIOMBO</c:v>
                </c:pt>
                <c:pt idx="3">
                  <c:v>BOLAMA</c:v>
                </c:pt>
                <c:pt idx="4">
                  <c:v>CACHEU</c:v>
                </c:pt>
                <c:pt idx="5">
                  <c:v>FARIM</c:v>
                </c:pt>
                <c:pt idx="6">
                  <c:v>GABU</c:v>
                </c:pt>
                <c:pt idx="7">
                  <c:v>OIO</c:v>
                </c:pt>
                <c:pt idx="8">
                  <c:v>QUINARA</c:v>
                </c:pt>
                <c:pt idx="9">
                  <c:v>SAB</c:v>
                </c:pt>
                <c:pt idx="10">
                  <c:v>TOMBALI</c:v>
                </c:pt>
                <c:pt idx="11">
                  <c:v>ZZ GBISSAU</c:v>
                </c:pt>
              </c:strCache>
            </c:strRef>
          </c:cat>
          <c:val>
            <c:numRef>
              <c:f>'BCG_VPO 0_BAFATA'!$C$4:$C$16</c:f>
              <c:numCache>
                <c:formatCode>0.0</c:formatCode>
                <c:ptCount val="12"/>
                <c:pt idx="0">
                  <c:v>40.155735677366302</c:v>
                </c:pt>
                <c:pt idx="1">
                  <c:v>40.763788479330906</c:v>
                </c:pt>
                <c:pt idx="2">
                  <c:v>70.018398776226945</c:v>
                </c:pt>
                <c:pt idx="3">
                  <c:v>40.563311206244364</c:v>
                </c:pt>
                <c:pt idx="4">
                  <c:v>42.502226118918294</c:v>
                </c:pt>
                <c:pt idx="5">
                  <c:v>38.818436749166217</c:v>
                </c:pt>
                <c:pt idx="6">
                  <c:v>45.82025153483017</c:v>
                </c:pt>
                <c:pt idx="7">
                  <c:v>34.465413086812873</c:v>
                </c:pt>
                <c:pt idx="8">
                  <c:v>44.255477792213313</c:v>
                </c:pt>
                <c:pt idx="9">
                  <c:v>103.54154103858282</c:v>
                </c:pt>
                <c:pt idx="10">
                  <c:v>36.857277868958818</c:v>
                </c:pt>
                <c:pt idx="11">
                  <c:v>54.16539775995669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C9-49B4-BCD4-CD889FD55A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0614360"/>
        <c:axId val="220614688"/>
      </c:barChart>
      <c:catAx>
        <c:axId val="22061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dk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220614688"/>
        <c:crosses val="autoZero"/>
        <c:auto val="1"/>
        <c:lblAlgn val="ctr"/>
        <c:lblOffset val="100"/>
        <c:noMultiLvlLbl val="0"/>
      </c:catAx>
      <c:valAx>
        <c:axId val="2206146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220614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215911568931818"/>
          <c:y val="0.91961725256783866"/>
          <c:w val="0.77064371572240575"/>
          <c:h val="7.88217909769153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fr-FR"/>
    </a:p>
  </c:txPr>
  <c:externalData r:id="rId4">
    <c:autoUpdate val="0"/>
  </c:externalData>
  <c:userShapes r:id="rId5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[Données PEV National Octobre_2019_National .xlsx]Penta 3 VPO 3_Bafata!Tableau croisé dynamique1</c:name>
    <c:fmtId val="22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dk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fr-FR" sz="1800">
                <a:solidFill>
                  <a:schemeClr val="dk1"/>
                </a:solidFill>
                <a:latin typeface="Arial Black" panose="020B0A04020102020204" pitchFamily="34" charset="0"/>
                <a:ea typeface="+mn-ea"/>
                <a:cs typeface="+mn-cs"/>
              </a:rPr>
              <a:t>Couverures Penta3 et VPO 3  de Janvier</a:t>
            </a:r>
            <a:r>
              <a:rPr lang="fr-FR" sz="1800" baseline="0">
                <a:solidFill>
                  <a:schemeClr val="dk1"/>
                </a:solidFill>
                <a:latin typeface="Arial Black" panose="020B0A04020102020204" pitchFamily="34" charset="0"/>
                <a:ea typeface="+mn-ea"/>
                <a:cs typeface="+mn-cs"/>
              </a:rPr>
              <a:t> à Octobre </a:t>
            </a:r>
            <a:r>
              <a:rPr lang="fr-FR" sz="1800">
                <a:solidFill>
                  <a:schemeClr val="dk1"/>
                </a:solidFill>
                <a:latin typeface="Arial Black" panose="020B0A04020102020204" pitchFamily="34" charset="0"/>
                <a:ea typeface="+mn-ea"/>
                <a:cs typeface="+mn-cs"/>
              </a:rPr>
              <a:t>2019</a:t>
            </a:r>
            <a:endParaRPr lang="fr-FR" sz="1800"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1618056509906724"/>
          <c:y val="1.2063567096646003E-2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dk1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pattFill prst="narHorz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  <a:effectLst>
            <a:innerShdw blurRad="114300">
              <a:schemeClr val="accent1"/>
            </a:inn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pattFill prst="narHorz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  <a:effectLst>
            <a:innerShdw blurRad="114300">
              <a:schemeClr val="accent1"/>
            </a:innerShdw>
          </a:effectLst>
        </c:spPr>
        <c:marker>
          <c:symbol val="none"/>
        </c:marker>
        <c:dLbl>
          <c:idx val="0"/>
          <c:spPr>
            <a:solidFill>
              <a:schemeClr val="lt1"/>
            </a:solidFill>
            <a:ln w="25400" cap="flat" cmpd="sng" algn="ctr">
              <a:solidFill>
                <a:schemeClr val="accent3"/>
              </a:solidFill>
              <a:prstDash val="solid"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pattFill prst="narHorz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  <a:effectLst>
            <a:innerShdw blurRad="114300">
              <a:schemeClr val="accent1"/>
            </a:inn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pattFill prst="narHorz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  <a:effectLst>
            <a:innerShdw blurRad="114300">
              <a:schemeClr val="accent1"/>
            </a:innerShdw>
          </a:effectLst>
        </c:spPr>
        <c:marker>
          <c:symbol val="none"/>
        </c:marker>
        <c:dLbl>
          <c:idx val="0"/>
          <c:spPr>
            <a:solidFill>
              <a:schemeClr val="lt1"/>
            </a:solidFill>
            <a:ln w="25400" cap="flat" cmpd="sng" algn="ctr">
              <a:solidFill>
                <a:schemeClr val="accent3"/>
              </a:solidFill>
              <a:prstDash val="solid"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pattFill prst="narHorz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  <a:effectLst>
            <a:innerShdw blurRad="114300">
              <a:schemeClr val="accent1"/>
            </a:inn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rgbClr val="00FF00"/>
          </a:solidFill>
          <a:ln>
            <a:noFill/>
          </a:ln>
          <a:effectLst>
            <a:innerShdw blurRad="114300">
              <a:schemeClr val="accent1"/>
            </a:innerShdw>
          </a:effectLst>
        </c:spPr>
        <c:marker>
          <c:symbol val="none"/>
        </c:marker>
      </c:pivotFmt>
      <c:pivotFmt>
        <c:idx val="11"/>
        <c:spPr>
          <a:pattFill prst="narHorz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  <a:effectLst>
            <a:innerShdw blurRad="114300">
              <a:schemeClr val="accent1"/>
            </a:inn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rgbClr val="00FF00"/>
          </a:solidFill>
          <a:ln>
            <a:noFill/>
          </a:ln>
          <a:effectLst>
            <a:innerShdw blurRad="114300">
              <a:schemeClr val="accent1"/>
            </a:inn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pattFill prst="narHorz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  <a:effectLst>
            <a:innerShdw blurRad="114300">
              <a:schemeClr val="accent1"/>
            </a:inn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rgbClr val="00FF00"/>
          </a:solidFill>
          <a:ln>
            <a:noFill/>
          </a:ln>
          <a:effectLst>
            <a:innerShdw blurRad="114300">
              <a:schemeClr val="accent1"/>
            </a:inn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7.0401016683137706E-3"/>
          <c:y val="9.5621315051052522E-2"/>
          <c:w val="0.96934392403581737"/>
          <c:h val="0.560840086755387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'Penta 3 VPO 3_Bafata'!$B$3</c:f>
              <c:strCache>
                <c:ptCount val="1"/>
                <c:pt idx="0">
                  <c:v>Moyenne de VPO3 %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'Penta 3 VPO 3_Bafata'!$A$4:$A$16</c:f>
              <c:strCache>
                <c:ptCount val="12"/>
                <c:pt idx="0">
                  <c:v>BAFATA</c:v>
                </c:pt>
                <c:pt idx="1">
                  <c:v>BIJAGOS</c:v>
                </c:pt>
                <c:pt idx="2">
                  <c:v>BIOMBO</c:v>
                </c:pt>
                <c:pt idx="3">
                  <c:v>BOLAMA</c:v>
                </c:pt>
                <c:pt idx="4">
                  <c:v>CACHEU</c:v>
                </c:pt>
                <c:pt idx="5">
                  <c:v>FARIM</c:v>
                </c:pt>
                <c:pt idx="6">
                  <c:v>GABU</c:v>
                </c:pt>
                <c:pt idx="7">
                  <c:v>OIO</c:v>
                </c:pt>
                <c:pt idx="8">
                  <c:v>QUINARA</c:v>
                </c:pt>
                <c:pt idx="9">
                  <c:v>SAB</c:v>
                </c:pt>
                <c:pt idx="10">
                  <c:v>TOMBALI</c:v>
                </c:pt>
                <c:pt idx="11">
                  <c:v>ZZ GBISSAU</c:v>
                </c:pt>
              </c:strCache>
            </c:strRef>
          </c:cat>
          <c:val>
            <c:numRef>
              <c:f>'Penta 3 VPO 3_Bafata'!$B$4:$B$16</c:f>
              <c:numCache>
                <c:formatCode>0.0</c:formatCode>
                <c:ptCount val="12"/>
                <c:pt idx="0">
                  <c:v>84.621598913736889</c:v>
                </c:pt>
                <c:pt idx="1">
                  <c:v>65.583742642635627</c:v>
                </c:pt>
                <c:pt idx="2">
                  <c:v>72.887694281828487</c:v>
                </c:pt>
                <c:pt idx="3">
                  <c:v>57.362114187702943</c:v>
                </c:pt>
                <c:pt idx="4">
                  <c:v>69.457140121340942</c:v>
                </c:pt>
                <c:pt idx="5">
                  <c:v>86.951082740201954</c:v>
                </c:pt>
                <c:pt idx="6">
                  <c:v>69.585248358018902</c:v>
                </c:pt>
                <c:pt idx="7">
                  <c:v>84.268419654276087</c:v>
                </c:pt>
                <c:pt idx="8">
                  <c:v>73.82665561015699</c:v>
                </c:pt>
                <c:pt idx="9">
                  <c:v>63.139212168320981</c:v>
                </c:pt>
                <c:pt idx="10">
                  <c:v>69.406793128788536</c:v>
                </c:pt>
                <c:pt idx="11">
                  <c:v>71.217319081323126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D9-4EDB-A928-198E563F94C0}"/>
            </c:ext>
          </c:extLst>
        </c:ser>
        <c:ser>
          <c:idx val="1"/>
          <c:order val="1"/>
          <c:tx>
            <c:strRef>
              <c:f>'Penta 3 VPO 3_Bafata'!$C$3</c:f>
              <c:strCache>
                <c:ptCount val="1"/>
                <c:pt idx="0">
                  <c:v>Moyenne de PENTA3%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'Penta 3 VPO 3_Bafata'!$A$4:$A$16</c:f>
              <c:strCache>
                <c:ptCount val="12"/>
                <c:pt idx="0">
                  <c:v>BAFATA</c:v>
                </c:pt>
                <c:pt idx="1">
                  <c:v>BIJAGOS</c:v>
                </c:pt>
                <c:pt idx="2">
                  <c:v>BIOMBO</c:v>
                </c:pt>
                <c:pt idx="3">
                  <c:v>BOLAMA</c:v>
                </c:pt>
                <c:pt idx="4">
                  <c:v>CACHEU</c:v>
                </c:pt>
                <c:pt idx="5">
                  <c:v>FARIM</c:v>
                </c:pt>
                <c:pt idx="6">
                  <c:v>GABU</c:v>
                </c:pt>
                <c:pt idx="7">
                  <c:v>OIO</c:v>
                </c:pt>
                <c:pt idx="8">
                  <c:v>QUINARA</c:v>
                </c:pt>
                <c:pt idx="9">
                  <c:v>SAB</c:v>
                </c:pt>
                <c:pt idx="10">
                  <c:v>TOMBALI</c:v>
                </c:pt>
                <c:pt idx="11">
                  <c:v>ZZ GBISSAU</c:v>
                </c:pt>
              </c:strCache>
            </c:strRef>
          </c:cat>
          <c:val>
            <c:numRef>
              <c:f>'Penta 3 VPO 3_Bafata'!$C$4:$C$16</c:f>
              <c:numCache>
                <c:formatCode>0.0</c:formatCode>
                <c:ptCount val="12"/>
                <c:pt idx="0">
                  <c:v>84.749860886702365</c:v>
                </c:pt>
                <c:pt idx="1">
                  <c:v>77.938275034709548</c:v>
                </c:pt>
                <c:pt idx="2">
                  <c:v>75.625667983597324</c:v>
                </c:pt>
                <c:pt idx="3">
                  <c:v>56.326383154366106</c:v>
                </c:pt>
                <c:pt idx="4">
                  <c:v>82.146478831059767</c:v>
                </c:pt>
                <c:pt idx="5">
                  <c:v>99.642141842718516</c:v>
                </c:pt>
                <c:pt idx="6">
                  <c:v>90.023526811087223</c:v>
                </c:pt>
                <c:pt idx="7">
                  <c:v>95.921103951526689</c:v>
                </c:pt>
                <c:pt idx="8">
                  <c:v>75.742826183410358</c:v>
                </c:pt>
                <c:pt idx="9">
                  <c:v>70.772446053022435</c:v>
                </c:pt>
                <c:pt idx="10">
                  <c:v>71.926032169759111</c:v>
                </c:pt>
                <c:pt idx="11">
                  <c:v>81.187707641196013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D9-4EDB-A928-198E563F94C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220614360"/>
        <c:axId val="220614688"/>
      </c:barChart>
      <c:catAx>
        <c:axId val="22061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220614688"/>
        <c:crosses val="autoZero"/>
        <c:auto val="1"/>
        <c:lblAlgn val="ctr"/>
        <c:lblOffset val="100"/>
        <c:noMultiLvlLbl val="0"/>
      </c:catAx>
      <c:valAx>
        <c:axId val="22061468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20614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6515768687361094"/>
          <c:y val="0.86753383366141734"/>
          <c:w val="0.35674066974576762"/>
          <c:h val="0.132466166338582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4">
    <c:autoUpdate val="0"/>
  </c:externalData>
  <c:userShapes r:id="rId5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[Données PEV National Octobre_2019_National .xlsx]VAS Routine_VAS Campanha_BAFATA!Tableau croisé dynamique1</c:name>
    <c:fmtId val="20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dk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fr-FR" sz="2000">
                <a:solidFill>
                  <a:schemeClr val="dk1"/>
                </a:solidFill>
                <a:latin typeface="Arial Black" panose="020B0A04020102020204" pitchFamily="34" charset="0"/>
                <a:ea typeface="+mn-ea"/>
                <a:cs typeface="+mn-cs"/>
              </a:rPr>
              <a:t>Couvertures</a:t>
            </a:r>
            <a:r>
              <a:rPr lang="fr-FR" sz="2000" baseline="0">
                <a:solidFill>
                  <a:schemeClr val="dk1"/>
                </a:solidFill>
                <a:latin typeface="Arial Black" panose="020B0A04020102020204" pitchFamily="34" charset="0"/>
                <a:ea typeface="+mn-ea"/>
                <a:cs typeface="+mn-cs"/>
              </a:rPr>
              <a:t> VAS Routine et CAS (Campanha)   2019</a:t>
            </a:r>
            <a:endParaRPr lang="fr-FR" sz="2000"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23702331167131843"/>
          <c:y val="1.2063567096646003E-2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dk1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lt1"/>
            </a:solidFill>
            <a:ln w="25400" cap="flat" cmpd="sng" algn="ctr">
              <a:solidFill>
                <a:schemeClr val="accent4"/>
              </a:solidFill>
              <a:prstDash val="solid"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dk1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lt1"/>
            </a:solidFill>
            <a:ln w="25400" cap="flat" cmpd="sng" algn="ctr">
              <a:solidFill>
                <a:schemeClr val="accent4"/>
              </a:solidFill>
              <a:prstDash val="solid"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dk1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lt1"/>
            </a:solidFill>
            <a:ln w="25400" cap="flat" cmpd="sng" algn="ctr">
              <a:solidFill>
                <a:schemeClr val="accent4"/>
              </a:solidFill>
              <a:prstDash val="solid"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dk1"/>
                  </a:solidFill>
                  <a:latin typeface="Arial Black" panose="020B0A040201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rgbClr val="00FF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dk1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lt1"/>
            </a:solidFill>
            <a:ln w="25400" cap="flat" cmpd="sng" algn="ctr">
              <a:solidFill>
                <a:schemeClr val="accent4"/>
              </a:solidFill>
              <a:prstDash val="solid"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dk1"/>
                  </a:solidFill>
                  <a:latin typeface="Arial Black" panose="020B0A040201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rgbClr val="00FF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dk1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lt1"/>
            </a:solidFill>
            <a:ln w="25400" cap="flat" cmpd="sng" algn="ctr">
              <a:solidFill>
                <a:schemeClr val="accent4"/>
              </a:solidFill>
              <a:prstDash val="solid"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dk1"/>
                  </a:solidFill>
                  <a:latin typeface="Arial Black" panose="020B0A040201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rgbClr val="00FF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dk1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4.1436650484048973E-2"/>
          <c:y val="0.13270093206853081"/>
          <c:w val="0.94495368660530943"/>
          <c:h val="0.47787135594666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'VAS Routine_VAS Campanha_BAFATA'!$B$3</c:f>
              <c:strCache>
                <c:ptCount val="1"/>
                <c:pt idx="0">
                  <c:v>Moyenne de VAS % Routine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accent4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Arial Black" panose="020B0A04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'VAS Routine_VAS Campanha_BAFATA'!$A$4:$A$16</c:f>
              <c:strCache>
                <c:ptCount val="12"/>
                <c:pt idx="0">
                  <c:v>BAFATA</c:v>
                </c:pt>
                <c:pt idx="1">
                  <c:v>BIJAGOS</c:v>
                </c:pt>
                <c:pt idx="2">
                  <c:v>BIOMBO</c:v>
                </c:pt>
                <c:pt idx="3">
                  <c:v>BOLAMA</c:v>
                </c:pt>
                <c:pt idx="4">
                  <c:v>CACHEU</c:v>
                </c:pt>
                <c:pt idx="5">
                  <c:v>FARIM</c:v>
                </c:pt>
                <c:pt idx="6">
                  <c:v>GABU</c:v>
                </c:pt>
                <c:pt idx="7">
                  <c:v>OIO</c:v>
                </c:pt>
                <c:pt idx="8">
                  <c:v>QUINARA</c:v>
                </c:pt>
                <c:pt idx="9">
                  <c:v>SAB</c:v>
                </c:pt>
                <c:pt idx="10">
                  <c:v>TOMBALI</c:v>
                </c:pt>
                <c:pt idx="11">
                  <c:v>ZZ GBISSAU</c:v>
                </c:pt>
              </c:strCache>
            </c:strRef>
          </c:cat>
          <c:val>
            <c:numRef>
              <c:f>'VAS Routine_VAS Campanha_BAFATA'!$B$4:$B$16</c:f>
              <c:numCache>
                <c:formatCode>0</c:formatCode>
                <c:ptCount val="12"/>
                <c:pt idx="0">
                  <c:v>82.154359117364081</c:v>
                </c:pt>
                <c:pt idx="1">
                  <c:v>64.017538056886551</c:v>
                </c:pt>
                <c:pt idx="2">
                  <c:v>69.063422668871056</c:v>
                </c:pt>
                <c:pt idx="3">
                  <c:v>51.425128711731659</c:v>
                </c:pt>
                <c:pt idx="4">
                  <c:v>69.734977149142779</c:v>
                </c:pt>
                <c:pt idx="5">
                  <c:v>96.658951138386058</c:v>
                </c:pt>
                <c:pt idx="6">
                  <c:v>86.477931170078847</c:v>
                </c:pt>
                <c:pt idx="7">
                  <c:v>80.637236240331035</c:v>
                </c:pt>
                <c:pt idx="8">
                  <c:v>71.255125061158495</c:v>
                </c:pt>
                <c:pt idx="9">
                  <c:v>86.28631092857465</c:v>
                </c:pt>
                <c:pt idx="10">
                  <c:v>60.865562625492707</c:v>
                </c:pt>
                <c:pt idx="11">
                  <c:v>78.670735230391458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C6-45C2-BEE1-342405F10665}"/>
            </c:ext>
          </c:extLst>
        </c:ser>
        <c:ser>
          <c:idx val="1"/>
          <c:order val="1"/>
          <c:tx>
            <c:strRef>
              <c:f>'VAS Routine_VAS Campanha_BAFATA'!$C$3</c:f>
              <c:strCache>
                <c:ptCount val="1"/>
                <c:pt idx="0">
                  <c:v>Moyenne de VAS % Campanha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'VAS Routine_VAS Campanha_BAFATA'!$A$4:$A$16</c:f>
              <c:strCache>
                <c:ptCount val="12"/>
                <c:pt idx="0">
                  <c:v>BAFATA</c:v>
                </c:pt>
                <c:pt idx="1">
                  <c:v>BIJAGOS</c:v>
                </c:pt>
                <c:pt idx="2">
                  <c:v>BIOMBO</c:v>
                </c:pt>
                <c:pt idx="3">
                  <c:v>BOLAMA</c:v>
                </c:pt>
                <c:pt idx="4">
                  <c:v>CACHEU</c:v>
                </c:pt>
                <c:pt idx="5">
                  <c:v>FARIM</c:v>
                </c:pt>
                <c:pt idx="6">
                  <c:v>GABU</c:v>
                </c:pt>
                <c:pt idx="7">
                  <c:v>OIO</c:v>
                </c:pt>
                <c:pt idx="8">
                  <c:v>QUINARA</c:v>
                </c:pt>
                <c:pt idx="9">
                  <c:v>SAB</c:v>
                </c:pt>
                <c:pt idx="10">
                  <c:v>TOMBALI</c:v>
                </c:pt>
                <c:pt idx="11">
                  <c:v>ZZ GBISSAU</c:v>
                </c:pt>
              </c:strCache>
            </c:strRef>
          </c:cat>
          <c:val>
            <c:numRef>
              <c:f>'VAS Routine_VAS Campanha_BAFATA'!$C$4:$C$16</c:f>
              <c:numCache>
                <c:formatCode>0</c:formatCode>
                <c:ptCount val="12"/>
                <c:pt idx="0">
                  <c:v>96.8</c:v>
                </c:pt>
                <c:pt idx="1">
                  <c:v>83.083333333333329</c:v>
                </c:pt>
                <c:pt idx="2">
                  <c:v>98.444444444444443</c:v>
                </c:pt>
                <c:pt idx="3">
                  <c:v>77.5</c:v>
                </c:pt>
                <c:pt idx="4">
                  <c:v>82.84210526315789</c:v>
                </c:pt>
                <c:pt idx="5">
                  <c:v>107.66666666666667</c:v>
                </c:pt>
                <c:pt idx="6">
                  <c:v>96.95</c:v>
                </c:pt>
                <c:pt idx="7">
                  <c:v>97.36363636363636</c:v>
                </c:pt>
                <c:pt idx="8">
                  <c:v>93.571428571428569</c:v>
                </c:pt>
                <c:pt idx="9">
                  <c:v>62.866666666666667</c:v>
                </c:pt>
                <c:pt idx="10">
                  <c:v>89.222222222222229</c:v>
                </c:pt>
                <c:pt idx="1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C6-45C2-BEE1-342405F106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0614360"/>
        <c:axId val="220614688"/>
      </c:barChart>
      <c:catAx>
        <c:axId val="22061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220614688"/>
        <c:crosses val="autoZero"/>
        <c:auto val="1"/>
        <c:lblAlgn val="ctr"/>
        <c:lblOffset val="100"/>
        <c:noMultiLvlLbl val="0"/>
      </c:catAx>
      <c:valAx>
        <c:axId val="22061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220614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3213190386831304"/>
          <c:y val="0.88610429628244602"/>
          <c:w val="0.3990680480864599"/>
          <c:h val="0.113895703717553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fr-FR"/>
    </a:p>
  </c:txPr>
  <c:externalData r:id="rId4">
    <c:autoUpdate val="0"/>
  </c:externalData>
  <c:userShapes r:id="rId5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[Données PEV National Octobre_2019_National .xlsx]Taux_Abandon_Penta1_Penta3!Tableau croisé dynamique1</c:name>
    <c:fmtId val="1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dk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en-US" sz="2800">
                <a:latin typeface="Arial Black" panose="020B0A04020102020204" pitchFamily="34" charset="0"/>
              </a:rPr>
              <a:t>Taux d'Abandon Penta1 / Penta3</a:t>
            </a:r>
          </a:p>
        </c:rich>
      </c:tx>
      <c:layout>
        <c:manualLayout>
          <c:xMode val="edge"/>
          <c:yMode val="edge"/>
          <c:x val="0.25805925334507218"/>
          <c:y val="1.6072254652921777E-2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dk1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rgbClr val="FF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rgbClr val="FF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FF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FF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FF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7.7570719296090773E-2"/>
          <c:y val="0.16169551854234218"/>
          <c:w val="0.92242929055509848"/>
          <c:h val="0.821857317712839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Taux_Abandon_Penta1_Penta3!$B$3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FF000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Taux_Abandon_Penta1_Penta3!$A$4:$A$16</c:f>
              <c:strCache>
                <c:ptCount val="12"/>
                <c:pt idx="0">
                  <c:v>BAFATA</c:v>
                </c:pt>
                <c:pt idx="1">
                  <c:v>BIJAGOS</c:v>
                </c:pt>
                <c:pt idx="2">
                  <c:v>BIOMBO</c:v>
                </c:pt>
                <c:pt idx="3">
                  <c:v>BOLAMA</c:v>
                </c:pt>
                <c:pt idx="4">
                  <c:v>CACHEU</c:v>
                </c:pt>
                <c:pt idx="5">
                  <c:v>FARIM</c:v>
                </c:pt>
                <c:pt idx="6">
                  <c:v>GABU</c:v>
                </c:pt>
                <c:pt idx="7">
                  <c:v>OIO</c:v>
                </c:pt>
                <c:pt idx="8">
                  <c:v>QUINARA</c:v>
                </c:pt>
                <c:pt idx="9">
                  <c:v>SAB</c:v>
                </c:pt>
                <c:pt idx="10">
                  <c:v>TOMBALI</c:v>
                </c:pt>
                <c:pt idx="11">
                  <c:v>ZZ GBISSAU</c:v>
                </c:pt>
              </c:strCache>
            </c:strRef>
          </c:cat>
          <c:val>
            <c:numRef>
              <c:f>Taux_Abandon_Penta1_Penta3!$B$4:$B$16</c:f>
              <c:numCache>
                <c:formatCode>0.0</c:formatCode>
                <c:ptCount val="12"/>
                <c:pt idx="0">
                  <c:v>4.9697102335241912</c:v>
                </c:pt>
                <c:pt idx="1">
                  <c:v>-14.320356208585096</c:v>
                </c:pt>
                <c:pt idx="2">
                  <c:v>6.4230572422806187</c:v>
                </c:pt>
                <c:pt idx="3">
                  <c:v>1.3226576055523425</c:v>
                </c:pt>
                <c:pt idx="4">
                  <c:v>1.2115914073478791</c:v>
                </c:pt>
                <c:pt idx="5">
                  <c:v>-0.96917995050699035</c:v>
                </c:pt>
                <c:pt idx="6">
                  <c:v>17.56312363699255</c:v>
                </c:pt>
                <c:pt idx="7">
                  <c:v>-1.155956761060966</c:v>
                </c:pt>
                <c:pt idx="8">
                  <c:v>5.8072394420118334</c:v>
                </c:pt>
                <c:pt idx="9">
                  <c:v>#N/A</c:v>
                </c:pt>
                <c:pt idx="10">
                  <c:v>5.3531987170618516</c:v>
                </c:pt>
                <c:pt idx="11">
                  <c:v>7.8850329823411318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FE-44F6-BE8D-254D398595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66769000"/>
        <c:axId val="766769984"/>
      </c:barChart>
      <c:catAx>
        <c:axId val="766769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fr-FR"/>
          </a:p>
        </c:txPr>
        <c:crossAx val="766769984"/>
        <c:crosses val="autoZero"/>
        <c:auto val="1"/>
        <c:lblAlgn val="ctr"/>
        <c:lblOffset val="100"/>
        <c:noMultiLvlLbl val="0"/>
      </c:catAx>
      <c:valAx>
        <c:axId val="76676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fr-FR"/>
          </a:p>
        </c:txPr>
        <c:crossAx val="766769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fr-FR"/>
    </a:p>
  </c:txPr>
  <c:externalData r:id="rId4">
    <c:autoUpdate val="0"/>
  </c:externalData>
  <c:userShapes r:id="rId5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[Données PEV National Octobre_2019_National .xlsx]Taux_Abandon_Penta1_Penta3!Tableau croisé dynamique1</c:name>
    <c:fmtId val="1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dk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en-US" sz="2800">
                <a:latin typeface="Arial Black" panose="020B0A04020102020204" pitchFamily="34" charset="0"/>
              </a:rPr>
              <a:t>Taux d'Abandon Penta1 / Penta3</a:t>
            </a:r>
          </a:p>
        </c:rich>
      </c:tx>
      <c:layout>
        <c:manualLayout>
          <c:xMode val="edge"/>
          <c:yMode val="edge"/>
          <c:x val="0.27315155960480569"/>
          <c:y val="8.2958263541930369E-3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dk1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rgbClr val="FF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rgbClr val="FF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FF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FF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FF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7.7570709444901478E-2"/>
          <c:y val="0.16226720752939805"/>
          <c:w val="0.92242929055509848"/>
          <c:h val="0.821857317712839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Taux_Abandon_Penta1_Penta3!$B$3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FF000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Taux_Abandon_Penta1_Penta3!$A$4:$A$16</c:f>
              <c:strCache>
                <c:ptCount val="12"/>
                <c:pt idx="0">
                  <c:v>BAFATA</c:v>
                </c:pt>
                <c:pt idx="1">
                  <c:v>BIJAGOS</c:v>
                </c:pt>
                <c:pt idx="2">
                  <c:v>BIOMBO</c:v>
                </c:pt>
                <c:pt idx="3">
                  <c:v>BOLAMA</c:v>
                </c:pt>
                <c:pt idx="4">
                  <c:v>CACHEU</c:v>
                </c:pt>
                <c:pt idx="5">
                  <c:v>FARIM</c:v>
                </c:pt>
                <c:pt idx="6">
                  <c:v>GABU</c:v>
                </c:pt>
                <c:pt idx="7">
                  <c:v>OIO</c:v>
                </c:pt>
                <c:pt idx="8">
                  <c:v>QUINARA</c:v>
                </c:pt>
                <c:pt idx="9">
                  <c:v>SAB</c:v>
                </c:pt>
                <c:pt idx="10">
                  <c:v>TOMBALI</c:v>
                </c:pt>
                <c:pt idx="11">
                  <c:v>ZZ GBISSAU</c:v>
                </c:pt>
              </c:strCache>
            </c:strRef>
          </c:cat>
          <c:val>
            <c:numRef>
              <c:f>Taux_Abandon_Penta1_Penta3!$B$4:$B$16</c:f>
              <c:numCache>
                <c:formatCode>0.0</c:formatCode>
                <c:ptCount val="12"/>
                <c:pt idx="0">
                  <c:v>4.9697102335241912</c:v>
                </c:pt>
                <c:pt idx="1">
                  <c:v>-14.320356208585096</c:v>
                </c:pt>
                <c:pt idx="2">
                  <c:v>6.4230572422806187</c:v>
                </c:pt>
                <c:pt idx="3">
                  <c:v>1.3226576055523425</c:v>
                </c:pt>
                <c:pt idx="4">
                  <c:v>1.2115914073478791</c:v>
                </c:pt>
                <c:pt idx="5">
                  <c:v>-0.96917995050699035</c:v>
                </c:pt>
                <c:pt idx="6">
                  <c:v>17.56312363699255</c:v>
                </c:pt>
                <c:pt idx="7">
                  <c:v>-1.155956761060966</c:v>
                </c:pt>
                <c:pt idx="8">
                  <c:v>5.8072394420118334</c:v>
                </c:pt>
                <c:pt idx="9">
                  <c:v>#N/A</c:v>
                </c:pt>
                <c:pt idx="10">
                  <c:v>5.3531987170618516</c:v>
                </c:pt>
                <c:pt idx="11">
                  <c:v>7.8850329823411318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CE-4859-A9FD-C01AD40735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66769000"/>
        <c:axId val="766769984"/>
      </c:barChart>
      <c:catAx>
        <c:axId val="766769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fr-FR"/>
          </a:p>
        </c:txPr>
        <c:crossAx val="766769984"/>
        <c:crosses val="autoZero"/>
        <c:auto val="1"/>
        <c:lblAlgn val="ctr"/>
        <c:lblOffset val="100"/>
        <c:noMultiLvlLbl val="0"/>
      </c:catAx>
      <c:valAx>
        <c:axId val="76676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fr-FR"/>
          </a:p>
        </c:txPr>
        <c:crossAx val="766769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fr-FR"/>
    </a:p>
  </c:txPr>
  <c:externalData r:id="rId4">
    <c:autoUpdate val="0"/>
  </c:externalData>
  <c:userShapes r:id="rId5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lrMapOvr bg1="lt1" tx1="dk1" bg2="lt2" tx2="dk2" accent1="accent1" accent2="accent2" accent3="accent3" accent4="accent4" accent5="accent5" accent6="accent6" hlink="hlink" folHlink="folHlink"/>
  <c:pivotSource>
    <c:name>[ANALYSE_DATA_AFP_GUB_2019.xlsx]Cas par Régions!Tableau croisé dynamique1</c:name>
    <c:fmtId val="82"/>
  </c:pivotSource>
  <c:chart>
    <c:title>
      <c:tx>
        <c:rich>
          <a:bodyPr/>
          <a:lstStyle/>
          <a:p>
            <a:pPr>
              <a:defRPr sz="2000">
                <a:latin typeface="Arial Black" panose="020B0A04020102020204" pitchFamily="34" charset="0"/>
              </a:defRPr>
            </a:pPr>
            <a:r>
              <a:rPr lang="fr-FR" sz="2000" dirty="0" err="1">
                <a:latin typeface="Arial Black" panose="020B0A04020102020204" pitchFamily="34" charset="0"/>
              </a:rPr>
              <a:t>Repartition</a:t>
            </a:r>
            <a:r>
              <a:rPr lang="fr-FR" sz="2000" dirty="0">
                <a:latin typeface="Arial Black" panose="020B0A04020102020204" pitchFamily="34" charset="0"/>
              </a:rPr>
              <a:t> de la notification des cas de PFA selon les </a:t>
            </a:r>
            <a:r>
              <a:rPr lang="fr-FR" sz="2000" dirty="0" err="1">
                <a:latin typeface="Arial Black" panose="020B0A04020102020204" pitchFamily="34" charset="0"/>
              </a:rPr>
              <a:t>regions</a:t>
            </a:r>
            <a:r>
              <a:rPr lang="fr-FR" sz="2000" dirty="0">
                <a:latin typeface="Arial Black" panose="020B0A04020102020204" pitchFamily="34" charset="0"/>
              </a:rPr>
              <a:t> sanitaires de Guinée Bissau à la semaine 48  entre  2018 et  2019</a:t>
            </a:r>
          </a:p>
        </c:rich>
      </c:tx>
      <c:layout>
        <c:manualLayout>
          <c:xMode val="edge"/>
          <c:yMode val="edge"/>
          <c:x val="0.17406299489330654"/>
          <c:y val="1.7708929240987735E-2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title>
    <c:autoTitleDeleted val="0"/>
    <c:pivotFmts>
      <c:pivotFmt>
        <c:idx val="0"/>
      </c:pivotFmt>
      <c:pivotFmt>
        <c:idx val="1"/>
      </c:pivotFmt>
      <c:pivotFmt>
        <c:idx val="2"/>
        <c:dLbl>
          <c:idx val="0"/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2000">
                  <a:latin typeface="Arial Black" panose="020B0A04020102020204" pitchFamily="34" charset="0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5"/>
          </a:solidFill>
          <a:ln>
            <a:solidFill>
              <a:schemeClr val="accent5"/>
            </a:solidFill>
          </a:ln>
        </c:spPr>
        <c:marker>
          <c:symbol val="none"/>
        </c:marker>
        <c:dLbl>
          <c:idx val="0"/>
          <c:spPr>
            <a:solidFill>
              <a:schemeClr val="lt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2800">
                  <a:solidFill>
                    <a:schemeClr val="dk1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2000">
                  <a:latin typeface="Arial Black" panose="020B0A04020102020204" pitchFamily="34" charset="0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5"/>
          </a:solidFill>
          <a:ln>
            <a:solidFill>
              <a:schemeClr val="accent5"/>
            </a:solidFill>
          </a:ln>
        </c:spPr>
        <c:marker>
          <c:symbol val="none"/>
        </c:marker>
        <c:dLbl>
          <c:idx val="0"/>
          <c:spPr>
            <a:solidFill>
              <a:schemeClr val="lt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2800">
                  <a:solidFill>
                    <a:schemeClr val="dk1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2000">
                  <a:latin typeface="Arial Black" panose="020B0A04020102020204" pitchFamily="34" charset="0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5"/>
          </a:solidFill>
          <a:ln>
            <a:solidFill>
              <a:schemeClr val="accent5"/>
            </a:solidFill>
          </a:ln>
        </c:spPr>
        <c:marker>
          <c:symbol val="none"/>
        </c:marker>
        <c:dLbl>
          <c:idx val="0"/>
          <c:spPr>
            <a:solidFill>
              <a:schemeClr val="lt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2800">
                  <a:solidFill>
                    <a:schemeClr val="dk1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4.2374653926843128E-2"/>
          <c:y val="0.1391158196134574"/>
          <c:w val="0.9533669643437237"/>
          <c:h val="0.713804382699585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'Cas par Régions'!$B$4:$B$5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Arial Black" panose="020B0A040201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'Cas par Régions'!$A$6:$A$17</c:f>
              <c:strCache>
                <c:ptCount val="11"/>
                <c:pt idx="0">
                  <c:v>Bafata</c:v>
                </c:pt>
                <c:pt idx="1">
                  <c:v>BIJAGOS</c:v>
                </c:pt>
                <c:pt idx="2">
                  <c:v>Biombo</c:v>
                </c:pt>
                <c:pt idx="3">
                  <c:v>BOLAMA</c:v>
                </c:pt>
                <c:pt idx="4">
                  <c:v>Cacheu</c:v>
                </c:pt>
                <c:pt idx="5">
                  <c:v>FARIM</c:v>
                </c:pt>
                <c:pt idx="6">
                  <c:v>Gabu</c:v>
                </c:pt>
                <c:pt idx="7">
                  <c:v>Oio</c:v>
                </c:pt>
                <c:pt idx="8">
                  <c:v>Quinara</c:v>
                </c:pt>
                <c:pt idx="9">
                  <c:v>SAB</c:v>
                </c:pt>
                <c:pt idx="10">
                  <c:v>Tombali</c:v>
                </c:pt>
              </c:strCache>
            </c:strRef>
          </c:cat>
          <c:val>
            <c:numRef>
              <c:f>'Cas par Régions'!$B$6:$B$17</c:f>
              <c:numCache>
                <c:formatCode>General</c:formatCode>
                <c:ptCount val="11"/>
                <c:pt idx="0">
                  <c:v>18</c:v>
                </c:pt>
                <c:pt idx="1">
                  <c:v>2</c:v>
                </c:pt>
                <c:pt idx="2">
                  <c:v>5</c:v>
                </c:pt>
                <c:pt idx="3">
                  <c:v>2</c:v>
                </c:pt>
                <c:pt idx="4">
                  <c:v>7</c:v>
                </c:pt>
                <c:pt idx="5">
                  <c:v>6</c:v>
                </c:pt>
                <c:pt idx="6">
                  <c:v>24</c:v>
                </c:pt>
                <c:pt idx="7">
                  <c:v>8</c:v>
                </c:pt>
                <c:pt idx="8">
                  <c:v>4</c:v>
                </c:pt>
                <c:pt idx="9">
                  <c:v>10</c:v>
                </c:pt>
                <c:pt idx="1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74-45B4-9FC8-D809C796EFE9}"/>
            </c:ext>
          </c:extLst>
        </c:ser>
        <c:ser>
          <c:idx val="1"/>
          <c:order val="1"/>
          <c:tx>
            <c:strRef>
              <c:f>'Cas par Régions'!$C$4:$C$5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</c:spPr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/>
              <a:lstStyle/>
              <a:p>
                <a:pPr>
                  <a:defRPr sz="2000">
                    <a:latin typeface="Arial Black" panose="020B0A040201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'Cas par Régions'!$A$6:$A$17</c:f>
              <c:strCache>
                <c:ptCount val="11"/>
                <c:pt idx="0">
                  <c:v>Bafata</c:v>
                </c:pt>
                <c:pt idx="1">
                  <c:v>BIJAGOS</c:v>
                </c:pt>
                <c:pt idx="2">
                  <c:v>Biombo</c:v>
                </c:pt>
                <c:pt idx="3">
                  <c:v>BOLAMA</c:v>
                </c:pt>
                <c:pt idx="4">
                  <c:v>Cacheu</c:v>
                </c:pt>
                <c:pt idx="5">
                  <c:v>FARIM</c:v>
                </c:pt>
                <c:pt idx="6">
                  <c:v>Gabu</c:v>
                </c:pt>
                <c:pt idx="7">
                  <c:v>Oio</c:v>
                </c:pt>
                <c:pt idx="8">
                  <c:v>Quinara</c:v>
                </c:pt>
                <c:pt idx="9">
                  <c:v>SAB</c:v>
                </c:pt>
                <c:pt idx="10">
                  <c:v>Tombali</c:v>
                </c:pt>
              </c:strCache>
            </c:strRef>
          </c:cat>
          <c:val>
            <c:numRef>
              <c:f>'Cas par Régions'!$C$6:$C$17</c:f>
              <c:numCache>
                <c:formatCode>General</c:formatCode>
                <c:ptCount val="11"/>
                <c:pt idx="0">
                  <c:v>6</c:v>
                </c:pt>
                <c:pt idx="1">
                  <c:v>2</c:v>
                </c:pt>
                <c:pt idx="2">
                  <c:v>6</c:v>
                </c:pt>
                <c:pt idx="4">
                  <c:v>3</c:v>
                </c:pt>
                <c:pt idx="5">
                  <c:v>2</c:v>
                </c:pt>
                <c:pt idx="6">
                  <c:v>4</c:v>
                </c:pt>
                <c:pt idx="7">
                  <c:v>8</c:v>
                </c:pt>
                <c:pt idx="8">
                  <c:v>2</c:v>
                </c:pt>
                <c:pt idx="9">
                  <c:v>6</c:v>
                </c:pt>
                <c:pt idx="1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74-45B4-9FC8-D809C796EF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4196736"/>
        <c:axId val="124215296"/>
      </c:barChart>
      <c:catAx>
        <c:axId val="124196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latin typeface="Arial Black" panose="020B0A04020102020204" pitchFamily="34" charset="0"/>
                  </a:defRPr>
                </a:pPr>
                <a:r>
                  <a:rPr lang="fr-FR" sz="2000">
                    <a:latin typeface="Arial Black" panose="020B0A04020102020204" pitchFamily="34" charset="0"/>
                  </a:rPr>
                  <a:t>Régions sanitaires</a:t>
                </a:r>
              </a:p>
            </c:rich>
          </c:tx>
          <c:layout>
            <c:manualLayout>
              <c:xMode val="edge"/>
              <c:yMode val="edge"/>
              <c:x val="0.79908405295491913"/>
              <c:y val="0.948221899911667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>
                <a:latin typeface="Arial Black" panose="020B0A04020102020204" pitchFamily="34" charset="0"/>
              </a:defRPr>
            </a:pPr>
            <a:endParaRPr lang="fr-FR"/>
          </a:p>
        </c:txPr>
        <c:crossAx val="124215296"/>
        <c:crosses val="autoZero"/>
        <c:auto val="1"/>
        <c:lblAlgn val="ctr"/>
        <c:lblOffset val="100"/>
        <c:noMultiLvlLbl val="0"/>
      </c:catAx>
      <c:valAx>
        <c:axId val="124215296"/>
        <c:scaling>
          <c:orientation val="minMax"/>
        </c:scaling>
        <c:delete val="1"/>
        <c:axPos val="l"/>
        <c:majorGridlines/>
        <c:title>
          <c:tx>
            <c:rich>
              <a:bodyPr rot="-5400000" vert="horz"/>
              <a:lstStyle/>
              <a:p>
                <a:pPr>
                  <a:defRPr sz="2000">
                    <a:latin typeface="Arial Black" panose="020B0A04020102020204" pitchFamily="34" charset="0"/>
                  </a:defRPr>
                </a:pPr>
                <a:r>
                  <a:rPr lang="fr-FR" sz="2000">
                    <a:latin typeface="Arial Black" panose="020B0A04020102020204" pitchFamily="34" charset="0"/>
                  </a:rPr>
                  <a:t>Nombre de cas notifiés</a:t>
                </a:r>
              </a:p>
            </c:rich>
          </c:tx>
          <c:layout>
            <c:manualLayout>
              <c:xMode val="edge"/>
              <c:yMode val="edge"/>
              <c:x val="5.5604679707921155E-3"/>
              <c:y val="0.2831180278122352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4196736"/>
        <c:crosses val="autoZero"/>
        <c:crossBetween val="between"/>
        <c:majorUnit val="1"/>
        <c:minorUnit val="1"/>
      </c:valAx>
    </c:plotArea>
    <c:legend>
      <c:legendPos val="b"/>
      <c:layout>
        <c:manualLayout>
          <c:xMode val="edge"/>
          <c:yMode val="edge"/>
          <c:x val="0.30715929739551789"/>
          <c:y val="0.93904947448579235"/>
          <c:w val="0.25810876914274461"/>
          <c:h val="5.6335896157310231E-2"/>
        </c:manualLayout>
      </c:layout>
      <c:overlay val="0"/>
      <c:txPr>
        <a:bodyPr/>
        <a:lstStyle/>
        <a:p>
          <a:pPr>
            <a:defRPr sz="1800">
              <a:latin typeface="Arial Black" panose="020B0A040201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  <a:ln w="12700" cap="flat" cmpd="sng" algn="ctr">
      <a:solidFill>
        <a:sysClr val="windowText" lastClr="000000"/>
      </a:solidFill>
      <a:prstDash val="solid"/>
      <a:miter lim="800000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lrMapOvr bg1="lt1" tx1="dk1" bg2="lt2" tx2="dk2" accent1="accent1" accent2="accent2" accent3="accent3" accent4="accent4" accent5="accent5" accent6="accent6" hlink="hlink" folHlink="folHlink"/>
  <c:pivotSource>
    <c:name>[ANALYSE_DATA_AFP_GUB_2019.xlsx]Cas par Régions_CS (2)!Tableau croisé dynamique1</c:name>
    <c:fmtId val="76"/>
  </c:pivotSource>
  <c:chart>
    <c:title>
      <c:tx>
        <c:rich>
          <a:bodyPr/>
          <a:lstStyle/>
          <a:p>
            <a:pPr>
              <a:defRPr/>
            </a:pPr>
            <a:r>
              <a:rPr lang="fr-FR"/>
              <a:t>Répartition de la notification des cas cumulés  de PFA selon les Centres de santé en Guinée Bissau en 2019  (Semaine 01 à 49)</a:t>
            </a:r>
          </a:p>
        </c:rich>
      </c:tx>
      <c:layout>
        <c:manualLayout>
          <c:xMode val="edge"/>
          <c:yMode val="edge"/>
          <c:x val="0.17406299489330654"/>
          <c:y val="1.7708929240987735E-2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title>
    <c:autoTitleDeleted val="0"/>
    <c:pivotFmts>
      <c:pivotFmt>
        <c:idx val="0"/>
      </c:pivotFmt>
      <c:pivotFmt>
        <c:idx val="1"/>
      </c:pivotFmt>
      <c:pivotFmt>
        <c:idx val="2"/>
        <c:dLbl>
          <c:idx val="0"/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5"/>
          </a:solidFill>
          <a:ln>
            <a:solidFill>
              <a:schemeClr val="accent5"/>
            </a:solidFill>
          </a:ln>
        </c:spP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5"/>
          </a:solidFill>
          <a:ln>
            <a:solidFill>
              <a:schemeClr val="accent5"/>
            </a:solidFill>
          </a:ln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2800">
                  <a:latin typeface="Arial Black" panose="020B0A04020102020204" pitchFamily="34" charset="0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5"/>
          </a:solidFill>
          <a:ln>
            <a:solidFill>
              <a:schemeClr val="accent5"/>
            </a:solidFill>
          </a:ln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 sz="2800">
                  <a:latin typeface="Arial Black" panose="020B0A04020102020204" pitchFamily="34" charset="0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5"/>
          </a:solidFill>
          <a:ln>
            <a:solidFill>
              <a:schemeClr val="accent5"/>
            </a:solidFill>
          </a:ln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 sz="2000">
                  <a:latin typeface="Arial Black" panose="020B0A04020102020204" pitchFamily="34" charset="0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5"/>
          </a:solidFill>
          <a:ln>
            <a:solidFill>
              <a:schemeClr val="accent5"/>
            </a:solidFill>
          </a:ln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 sz="2000">
                  <a:latin typeface="Arial Black" panose="020B0A04020102020204" pitchFamily="34" charset="0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5"/>
          </a:solidFill>
          <a:ln>
            <a:solidFill>
              <a:schemeClr val="accent5"/>
            </a:solidFill>
          </a:ln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 sz="2000">
                  <a:latin typeface="Arial Black" panose="020B0A04020102020204" pitchFamily="34" charset="0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view3D>
      <c:rotX val="1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994835089635736E-3"/>
          <c:y val="0.1609339961537066"/>
          <c:w val="0.99610051649103648"/>
          <c:h val="0.63829257644183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'Cas par Régions_CS (2)'!$B$4:$B$5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Arial Black" panose="020B0A040201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'Cas par Régions_CS (2)'!$A$6:$A$50</c:f>
              <c:multiLvlStrCache>
                <c:ptCount val="34"/>
                <c:lvl>
                  <c:pt idx="0">
                    <c:v>CMI Bafata</c:v>
                  </c:pt>
                  <c:pt idx="1">
                    <c:v>Contuboel</c:v>
                  </c:pt>
                  <c:pt idx="2">
                    <c:v>Tantan Cosse</c:v>
                  </c:pt>
                  <c:pt idx="3">
                    <c:v>Bambadinca</c:v>
                  </c:pt>
                  <c:pt idx="4">
                    <c:v>Cosse</c:v>
                  </c:pt>
                  <c:pt idx="5">
                    <c:v>Xitole</c:v>
                  </c:pt>
                  <c:pt idx="6">
                    <c:v>Bubaque</c:v>
                  </c:pt>
                  <c:pt idx="7">
                    <c:v>Cumura</c:v>
                  </c:pt>
                  <c:pt idx="8">
                    <c:v>HPSJ  Bor</c:v>
                  </c:pt>
                  <c:pt idx="9">
                    <c:v>Prabis</c:v>
                  </c:pt>
                  <c:pt idx="10">
                    <c:v>Safim</c:v>
                  </c:pt>
                  <c:pt idx="11">
                    <c:v>Calequisse</c:v>
                  </c:pt>
                  <c:pt idx="12">
                    <c:v>Sao Domingos</c:v>
                  </c:pt>
                  <c:pt idx="13">
                    <c:v>Suzana</c:v>
                  </c:pt>
                  <c:pt idx="14">
                    <c:v>Hosp. Farim</c:v>
                  </c:pt>
                  <c:pt idx="15">
                    <c:v>H Farim</c:v>
                  </c:pt>
                  <c:pt idx="16">
                    <c:v>Bajocunda</c:v>
                  </c:pt>
                  <c:pt idx="17">
                    <c:v>Fasse</c:v>
                  </c:pt>
                  <c:pt idx="18">
                    <c:v>Mansadjam</c:v>
                  </c:pt>
                  <c:pt idx="19">
                    <c:v>Sonaco</c:v>
                  </c:pt>
                  <c:pt idx="20">
                    <c:v>Mores</c:v>
                  </c:pt>
                  <c:pt idx="21">
                    <c:v>Olossato</c:v>
                  </c:pt>
                  <c:pt idx="22">
                    <c:v>Bissora</c:v>
                  </c:pt>
                  <c:pt idx="23">
                    <c:v>HMansoa</c:v>
                  </c:pt>
                  <c:pt idx="24">
                    <c:v>BUBA</c:v>
                  </c:pt>
                  <c:pt idx="25">
                    <c:v>Banta</c:v>
                  </c:pt>
                  <c:pt idx="26">
                    <c:v>CMI</c:v>
                  </c:pt>
                  <c:pt idx="27">
                    <c:v>HNSM</c:v>
                  </c:pt>
                  <c:pt idx="28">
                    <c:v>Antula</c:v>
                  </c:pt>
                  <c:pt idx="29">
                    <c:v>Quelele</c:v>
                  </c:pt>
                  <c:pt idx="30">
                    <c:v>Luanda</c:v>
                  </c:pt>
                  <c:pt idx="31">
                    <c:v>Catio</c:v>
                  </c:pt>
                  <c:pt idx="32">
                    <c:v>Timbo</c:v>
                  </c:pt>
                  <c:pt idx="33">
                    <c:v>CSMF/Catio</c:v>
                  </c:pt>
                </c:lvl>
                <c:lvl>
                  <c:pt idx="0">
                    <c:v>Bafata</c:v>
                  </c:pt>
                  <c:pt idx="6">
                    <c:v>BIJAGOS</c:v>
                  </c:pt>
                  <c:pt idx="7">
                    <c:v>Biombo</c:v>
                  </c:pt>
                  <c:pt idx="11">
                    <c:v>Cacheu</c:v>
                  </c:pt>
                  <c:pt idx="14">
                    <c:v>FARIM</c:v>
                  </c:pt>
                  <c:pt idx="16">
                    <c:v>Gabu</c:v>
                  </c:pt>
                  <c:pt idx="20">
                    <c:v>Oio</c:v>
                  </c:pt>
                  <c:pt idx="24">
                    <c:v>Quinara</c:v>
                  </c:pt>
                  <c:pt idx="26">
                    <c:v>SAB</c:v>
                  </c:pt>
                  <c:pt idx="31">
                    <c:v>Tombali</c:v>
                  </c:pt>
                </c:lvl>
              </c:multiLvlStrCache>
            </c:multiLvlStrRef>
          </c:cat>
          <c:val>
            <c:numRef>
              <c:f>'Cas par Régions_CS (2)'!$B$6:$B$50</c:f>
              <c:numCache>
                <c:formatCode>General</c:formatCode>
                <c:ptCount val="3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4</c:v>
                </c:pt>
                <c:pt idx="21">
                  <c:v>2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2</c:v>
                </c:pt>
                <c:pt idx="29">
                  <c:v>1</c:v>
                </c:pt>
                <c:pt idx="30">
                  <c:v>1</c:v>
                </c:pt>
                <c:pt idx="31">
                  <c:v>2</c:v>
                </c:pt>
                <c:pt idx="32">
                  <c:v>2</c:v>
                </c:pt>
                <c:pt idx="3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88-4186-BEA2-E81DDA33D1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124299136"/>
        <c:axId val="124318848"/>
        <c:axId val="0"/>
      </c:bar3DChart>
      <c:catAx>
        <c:axId val="124299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Arial Black" panose="020B0A04020102020204" pitchFamily="34" charset="0"/>
              </a:defRPr>
            </a:pPr>
            <a:endParaRPr lang="fr-FR"/>
          </a:p>
        </c:txPr>
        <c:crossAx val="124318848"/>
        <c:crosses val="autoZero"/>
        <c:auto val="1"/>
        <c:lblAlgn val="ctr"/>
        <c:lblOffset val="100"/>
        <c:noMultiLvlLbl val="0"/>
      </c:catAx>
      <c:valAx>
        <c:axId val="12431884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24299136"/>
        <c:crosses val="autoZero"/>
        <c:crossBetween val="between"/>
        <c:majorUnit val="1"/>
        <c:minorUnit val="1"/>
      </c:valAx>
    </c:plotArea>
    <c:plotVisOnly val="1"/>
    <c:dispBlanksAs val="gap"/>
    <c:showDLblsOverMax val="0"/>
  </c:chart>
  <c:spPr>
    <a:solidFill>
      <a:sysClr val="window" lastClr="FFFFFF"/>
    </a:solidFill>
    <a:ln w="12700" cap="flat" cmpd="sng" algn="ctr">
      <a:solidFill>
        <a:sysClr val="windowText" lastClr="000000"/>
      </a:solidFill>
      <a:prstDash val="solid"/>
      <a:miter lim="800000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[MASQUE_ANALYSE_PROGRES_ODK_NATIONAL_.xlsx]Visites selon priorité par Rég!Tableau croisé dynamique2</c:name>
    <c:fmtId val="72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2400" b="0" i="0" u="none" strike="noStrike" kern="1200" baseline="0">
                <a:solidFill>
                  <a:sysClr val="windowText" lastClr="000000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en-US" sz="2400" b="0" i="0" u="none" strike="noStrike" kern="1200" baseline="0" dirty="0" err="1">
                <a:solidFill>
                  <a:sysClr val="windowText" lastClr="000000"/>
                </a:solidFill>
                <a:latin typeface="Arial Black" panose="020B0A04020102020204" pitchFamily="34" charset="0"/>
                <a:ea typeface="+mn-ea"/>
                <a:cs typeface="+mn-cs"/>
              </a:rPr>
              <a:t>Nombre</a:t>
            </a:r>
            <a:r>
              <a:rPr lang="en-US" sz="2400" b="0" i="0" u="none" strike="noStrike" kern="1200" baseline="0" dirty="0">
                <a:solidFill>
                  <a:sysClr val="windowText" lastClr="000000"/>
                </a:solidFill>
                <a:latin typeface="Arial Black" panose="020B0A04020102020204" pitchFamily="34" charset="0"/>
                <a:ea typeface="+mn-ea"/>
                <a:cs typeface="+mn-cs"/>
              </a:rPr>
              <a:t> de sites </a:t>
            </a:r>
            <a:r>
              <a:rPr lang="en-US" sz="2400" b="0" i="0" u="none" strike="noStrike" kern="1200" baseline="0" dirty="0" err="1">
                <a:solidFill>
                  <a:sysClr val="windowText" lastClr="000000"/>
                </a:solidFill>
                <a:latin typeface="Arial Black" panose="020B0A04020102020204" pitchFamily="34" charset="0"/>
                <a:ea typeface="+mn-ea"/>
                <a:cs typeface="+mn-cs"/>
              </a:rPr>
              <a:t>visités</a:t>
            </a:r>
            <a:r>
              <a:rPr lang="en-US" sz="2400" b="0" i="0" u="none" strike="noStrike" kern="1200" baseline="0" dirty="0">
                <a:solidFill>
                  <a:sysClr val="windowText" lastClr="000000"/>
                </a:solidFill>
                <a:latin typeface="Arial Black" panose="020B0A04020102020204" pitchFamily="34" charset="0"/>
                <a:ea typeface="+mn-ea"/>
                <a:cs typeface="+mn-cs"/>
              </a:rPr>
              <a:t> par </a:t>
            </a:r>
            <a:r>
              <a:rPr lang="en-US" sz="2400" b="0" i="0" u="none" strike="noStrike" kern="1200" baseline="0" dirty="0" err="1">
                <a:solidFill>
                  <a:sysClr val="windowText" lastClr="000000"/>
                </a:solidFill>
                <a:latin typeface="Arial Black" panose="020B0A04020102020204" pitchFamily="34" charset="0"/>
                <a:ea typeface="+mn-ea"/>
                <a:cs typeface="+mn-cs"/>
              </a:rPr>
              <a:t>priorité</a:t>
            </a:r>
            <a:r>
              <a:rPr lang="en-US" sz="2400" b="0" i="0" u="none" strike="noStrike" kern="1200" baseline="0" dirty="0">
                <a:solidFill>
                  <a:sysClr val="windowText" lastClr="000000"/>
                </a:solidFill>
                <a:latin typeface="Arial Black" panose="020B0A04020102020204" pitchFamily="34" charset="0"/>
                <a:ea typeface="+mn-ea"/>
                <a:cs typeface="+mn-cs"/>
              </a:rPr>
              <a:t> avec ODK </a:t>
            </a:r>
            <a:r>
              <a:rPr lang="fr-FR" sz="2400" b="0" i="0" u="none" strike="noStrike" baseline="0" dirty="0">
                <a:effectLst/>
              </a:rPr>
              <a:t> selon les trimestre (Q) en </a:t>
            </a:r>
            <a:r>
              <a:rPr lang="en-US" sz="2400" b="0" i="0" u="none" strike="noStrike" kern="1200" baseline="0" dirty="0">
                <a:solidFill>
                  <a:sysClr val="windowText" lastClr="000000"/>
                </a:solidFill>
                <a:latin typeface="Arial Black" panose="020B0A04020102020204" pitchFamily="34" charset="0"/>
                <a:ea typeface="+mn-ea"/>
                <a:cs typeface="+mn-cs"/>
              </a:rPr>
              <a:t>2019 : </a:t>
            </a:r>
            <a:r>
              <a:rPr lang="en-US" sz="2400" b="0" i="0" u="none" strike="noStrike" kern="1200" baseline="0" dirty="0">
                <a:solidFill>
                  <a:srgbClr val="FF0000"/>
                </a:solidFill>
                <a:latin typeface="Arial Black" panose="020B0A04020102020204" pitchFamily="34" charset="0"/>
                <a:ea typeface="+mn-ea"/>
                <a:cs typeface="+mn-cs"/>
              </a:rPr>
              <a:t>Ensemble des regions</a:t>
            </a:r>
            <a:endParaRPr lang="fr-FR" sz="2400" b="0" i="0" u="none" strike="noStrike" kern="1200" baseline="0" dirty="0">
              <a:solidFill>
                <a:srgbClr val="FF0000"/>
              </a:solidFill>
              <a:latin typeface="Arial Black" panose="020B0A04020102020204" pitchFamily="34" charset="0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5568296854833655"/>
          <c:y val="5.0723573470102439E-3"/>
        </c:manualLayout>
      </c:layout>
      <c:overlay val="1"/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spPr/>
          <c:txPr>
            <a:bodyPr/>
            <a:lstStyle/>
            <a:p>
              <a:pPr algn="ctr">
                <a:defRPr lang="fr-FR" sz="1000" b="0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FFFF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rgbClr val="FFFF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6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 lang="fr-FR" sz="1600" b="0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 lang="fr-FR" sz="1600" b="0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 lang="fr-FR" sz="1600" b="0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rgbClr val="C000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 lang="fr-FR" sz="1600" b="0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tx1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 lang="fr-FR" sz="1600" b="0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rgbClr val="FFC0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 lang="fr-FR" sz="1600" b="0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6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dLbl>
          <c:idx val="0"/>
          <c:layout>
            <c:manualLayout>
              <c:x val="1.1072676065867707E-2"/>
              <c:y val="1.7444338445036143E-3"/>
            </c:manualLayout>
          </c:layout>
          <c:spPr/>
          <c:txPr>
            <a:bodyPr/>
            <a:lstStyle/>
            <a:p>
              <a:pPr algn="ctr">
                <a:defRPr lang="fr-FR" sz="1600" b="0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dLbl>
          <c:idx val="0"/>
          <c:layout>
            <c:manualLayout>
              <c:x val="-9.2272209702909634E-3"/>
              <c:y val="1.741654837229175E-2"/>
            </c:manualLayout>
          </c:layout>
          <c:spPr/>
          <c:txPr>
            <a:bodyPr/>
            <a:lstStyle/>
            <a:p>
              <a:pPr algn="ctr">
                <a:defRPr lang="fr-FR" sz="1600" b="0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</c:pivotFmt>
      <c:pivotFmt>
        <c:idx val="35"/>
      </c:pivotFmt>
      <c:pivotFmt>
        <c:idx val="36"/>
      </c:pivotFmt>
      <c:pivotFmt>
        <c:idx val="37"/>
      </c:pivotFmt>
      <c:pivotFmt>
        <c:idx val="38"/>
        <c:spPr>
          <a:solidFill>
            <a:srgbClr val="C000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 lang="fr-FR" sz="1600" b="0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dLbl>
          <c:idx val="0"/>
          <c:layout>
            <c:manualLayout>
              <c:x val="1.1072676065867707E-2"/>
              <c:y val="1.7444338445036143E-3"/>
            </c:manualLayout>
          </c:layout>
          <c:spPr/>
          <c:txPr>
            <a:bodyPr/>
            <a:lstStyle/>
            <a:p>
              <a:pPr algn="ctr">
                <a:defRPr lang="fr-FR" sz="1600" b="0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6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rgbClr val="FFC0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 lang="fr-FR" sz="1600" b="0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dLbl>
          <c:idx val="0"/>
          <c:layout>
            <c:manualLayout>
              <c:x val="-9.2272209702909634E-3"/>
              <c:y val="1.741654837229175E-2"/>
            </c:manualLayout>
          </c:layout>
          <c:spPr/>
          <c:txPr>
            <a:bodyPr/>
            <a:lstStyle/>
            <a:p>
              <a:pPr algn="ctr">
                <a:defRPr lang="fr-FR" sz="1600" b="0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rgbClr val="C000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 lang="fr-FR" sz="1600" b="0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dLbl>
          <c:idx val="0"/>
          <c:layout>
            <c:manualLayout>
              <c:x val="1.1072676065867707E-2"/>
              <c:y val="1.7444338445036143E-3"/>
            </c:manualLayout>
          </c:layout>
          <c:spPr/>
          <c:txPr>
            <a:bodyPr/>
            <a:lstStyle/>
            <a:p>
              <a:pPr algn="ctr">
                <a:defRPr lang="fr-FR" sz="1600" b="0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6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rgbClr val="FFC0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 lang="fr-FR" sz="1600" b="0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dLbl>
          <c:idx val="0"/>
          <c:layout>
            <c:manualLayout>
              <c:x val="-9.2272209702909634E-3"/>
              <c:y val="1.741654837229175E-2"/>
            </c:manualLayout>
          </c:layout>
          <c:spPr/>
          <c:txPr>
            <a:bodyPr/>
            <a:lstStyle/>
            <a:p>
              <a:pPr algn="ctr">
                <a:defRPr lang="fr-FR" sz="1600" b="0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rgbClr val="C000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 lang="fr-FR" sz="1600" b="0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dLbl>
          <c:idx val="0"/>
          <c:layout>
            <c:manualLayout>
              <c:x val="1.1072676065867707E-2"/>
              <c:y val="1.7444338445036143E-3"/>
            </c:manualLayout>
          </c:layout>
          <c:spPr/>
          <c:txPr>
            <a:bodyPr/>
            <a:lstStyle/>
            <a:p>
              <a:pPr algn="ctr">
                <a:defRPr lang="fr-FR" sz="1600" b="0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6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rgbClr val="FFC0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 lang="fr-FR" sz="1600" b="0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dLbl>
          <c:idx val="0"/>
          <c:layout>
            <c:manualLayout>
              <c:x val="-9.2272209702909634E-3"/>
              <c:y val="1.741654837229175E-2"/>
            </c:manualLayout>
          </c:layout>
          <c:spPr/>
          <c:txPr>
            <a:bodyPr/>
            <a:lstStyle/>
            <a:p>
              <a:pPr algn="ctr">
                <a:defRPr lang="fr-FR" sz="1600" b="0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rgbClr val="C000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 lang="fr-FR" sz="1600" b="0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dLbl>
          <c:idx val="0"/>
          <c:layout>
            <c:manualLayout>
              <c:x val="1.1072676065867707E-2"/>
              <c:y val="1.7444338445036143E-3"/>
            </c:manualLayout>
          </c:layout>
          <c:spPr/>
          <c:txPr>
            <a:bodyPr/>
            <a:lstStyle/>
            <a:p>
              <a:pPr algn="ctr">
                <a:defRPr lang="fr-FR" sz="1600" b="0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6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rgbClr val="FFC0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 lang="fr-FR" sz="1600" b="0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dLbl>
          <c:idx val="0"/>
          <c:layout>
            <c:manualLayout>
              <c:x val="-9.2272209702909634E-3"/>
              <c:y val="1.741654837229175E-2"/>
            </c:manualLayout>
          </c:layout>
          <c:spPr/>
          <c:txPr>
            <a:bodyPr/>
            <a:lstStyle/>
            <a:p>
              <a:pPr algn="ctr">
                <a:defRPr lang="fr-FR" sz="1600" b="0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rgbClr val="C000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 lang="fr-FR" sz="1600" b="0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6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rgbClr val="FFC0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 lang="fr-FR" sz="1600" b="0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rgbClr val="C000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 lang="fr-FR" sz="3600" b="0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1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rgbClr val="FFC0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 lang="fr-FR" sz="3200" b="0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rgbClr val="C000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 lang="fr-FR" sz="3600" b="0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1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rgbClr val="FFC0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 lang="fr-FR" sz="3200" b="0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rgbClr val="C000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 lang="fr-FR" sz="3600" b="0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solidFill>
            <a:schemeClr val="accent1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spPr>
          <a:solidFill>
            <a:srgbClr val="FFC0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 lang="fr-FR" sz="3200" b="0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4046851573747318"/>
          <c:y val="0.14918168227536835"/>
          <c:w val="0.85464743315036407"/>
          <c:h val="0.77998159558528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'Visites selon priorité par Rég'!$B$4:$B$5</c:f>
              <c:strCache>
                <c:ptCount val="1"/>
                <c:pt idx="0">
                  <c:v>(P1) Haute Priorité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2800" b="0" i="0" u="none" strike="noStrike" kern="1200" baseline="0">
                    <a:solidFill>
                      <a:sysClr val="windowText" lastClr="00000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'Visites selon priorité par Rég'!$A$6:$A$17</c:f>
              <c:strCache>
                <c:ptCount val="11"/>
                <c:pt idx="0">
                  <c:v>BAFATA</c:v>
                </c:pt>
                <c:pt idx="1">
                  <c:v>BIJAGOS</c:v>
                </c:pt>
                <c:pt idx="2">
                  <c:v>BIOMBO</c:v>
                </c:pt>
                <c:pt idx="3">
                  <c:v>BOLAMA</c:v>
                </c:pt>
                <c:pt idx="4">
                  <c:v>CACHEU</c:v>
                </c:pt>
                <c:pt idx="5">
                  <c:v>FARIM</c:v>
                </c:pt>
                <c:pt idx="6">
                  <c:v>GABU</c:v>
                </c:pt>
                <c:pt idx="7">
                  <c:v>OIO</c:v>
                </c:pt>
                <c:pt idx="8">
                  <c:v>QUINARA</c:v>
                </c:pt>
                <c:pt idx="9">
                  <c:v>SAB</c:v>
                </c:pt>
                <c:pt idx="10">
                  <c:v>TOMBALI</c:v>
                </c:pt>
              </c:strCache>
            </c:strRef>
          </c:cat>
          <c:val>
            <c:numRef>
              <c:f>'Visites selon priorité par Rég'!$B$6:$B$17</c:f>
              <c:numCache>
                <c:formatCode>0</c:formatCode>
                <c:ptCount val="11"/>
                <c:pt idx="0">
                  <c:v>6</c:v>
                </c:pt>
                <c:pt idx="1">
                  <c:v>9</c:v>
                </c:pt>
                <c:pt idx="2">
                  <c:v>10</c:v>
                </c:pt>
                <c:pt idx="3">
                  <c:v>8</c:v>
                </c:pt>
                <c:pt idx="4">
                  <c:v>30</c:v>
                </c:pt>
                <c:pt idx="5">
                  <c:v>19</c:v>
                </c:pt>
                <c:pt idx="6">
                  <c:v>9</c:v>
                </c:pt>
                <c:pt idx="7">
                  <c:v>22</c:v>
                </c:pt>
                <c:pt idx="8">
                  <c:v>9</c:v>
                </c:pt>
                <c:pt idx="9">
                  <c:v>6</c:v>
                </c:pt>
                <c:pt idx="1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A9-4424-851E-BA805C352E8F}"/>
            </c:ext>
          </c:extLst>
        </c:ser>
        <c:ser>
          <c:idx val="1"/>
          <c:order val="1"/>
          <c:tx>
            <c:strRef>
              <c:f>'Visites selon priorité par Rég'!$C$4:$C$5</c:f>
              <c:strCache>
                <c:ptCount val="1"/>
                <c:pt idx="0">
                  <c:v>(P2) Moyenne Priorité 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'Visites selon priorité par Rég'!$A$6:$A$17</c:f>
              <c:strCache>
                <c:ptCount val="11"/>
                <c:pt idx="0">
                  <c:v>BAFATA</c:v>
                </c:pt>
                <c:pt idx="1">
                  <c:v>BIJAGOS</c:v>
                </c:pt>
                <c:pt idx="2">
                  <c:v>BIOMBO</c:v>
                </c:pt>
                <c:pt idx="3">
                  <c:v>BOLAMA</c:v>
                </c:pt>
                <c:pt idx="4">
                  <c:v>CACHEU</c:v>
                </c:pt>
                <c:pt idx="5">
                  <c:v>FARIM</c:v>
                </c:pt>
                <c:pt idx="6">
                  <c:v>GABU</c:v>
                </c:pt>
                <c:pt idx="7">
                  <c:v>OIO</c:v>
                </c:pt>
                <c:pt idx="8">
                  <c:v>QUINARA</c:v>
                </c:pt>
                <c:pt idx="9">
                  <c:v>SAB</c:v>
                </c:pt>
                <c:pt idx="10">
                  <c:v>TOMBALI</c:v>
                </c:pt>
              </c:strCache>
            </c:strRef>
          </c:cat>
          <c:val>
            <c:numRef>
              <c:f>'Visites selon priorité par Rég'!$C$6:$C$17</c:f>
              <c:numCache>
                <c:formatCode>0</c:formatCode>
                <c:ptCount val="11"/>
                <c:pt idx="0">
                  <c:v>29</c:v>
                </c:pt>
                <c:pt idx="1">
                  <c:v>42</c:v>
                </c:pt>
                <c:pt idx="2">
                  <c:v>39</c:v>
                </c:pt>
                <c:pt idx="3">
                  <c:v>14</c:v>
                </c:pt>
                <c:pt idx="4">
                  <c:v>27</c:v>
                </c:pt>
                <c:pt idx="5">
                  <c:v>30</c:v>
                </c:pt>
                <c:pt idx="6">
                  <c:v>34</c:v>
                </c:pt>
                <c:pt idx="7">
                  <c:v>61</c:v>
                </c:pt>
                <c:pt idx="8">
                  <c:v>42</c:v>
                </c:pt>
                <c:pt idx="9">
                  <c:v>20</c:v>
                </c:pt>
                <c:pt idx="1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A9-4424-851E-BA805C352E8F}"/>
            </c:ext>
          </c:extLst>
        </c:ser>
        <c:ser>
          <c:idx val="2"/>
          <c:order val="2"/>
          <c:tx>
            <c:strRef>
              <c:f>'Visites selon priorité par Rég'!$D$4:$D$5</c:f>
              <c:strCache>
                <c:ptCount val="1"/>
                <c:pt idx="0">
                  <c:v>(P3) Basse Priorité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2800" b="0" i="0" u="none" strike="noStrike" kern="1200" baseline="0">
                    <a:solidFill>
                      <a:sysClr val="windowText" lastClr="00000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'Visites selon priorité par Rég'!$A$6:$A$17</c:f>
              <c:strCache>
                <c:ptCount val="11"/>
                <c:pt idx="0">
                  <c:v>BAFATA</c:v>
                </c:pt>
                <c:pt idx="1">
                  <c:v>BIJAGOS</c:v>
                </c:pt>
                <c:pt idx="2">
                  <c:v>BIOMBO</c:v>
                </c:pt>
                <c:pt idx="3">
                  <c:v>BOLAMA</c:v>
                </c:pt>
                <c:pt idx="4">
                  <c:v>CACHEU</c:v>
                </c:pt>
                <c:pt idx="5">
                  <c:v>FARIM</c:v>
                </c:pt>
                <c:pt idx="6">
                  <c:v>GABU</c:v>
                </c:pt>
                <c:pt idx="7">
                  <c:v>OIO</c:v>
                </c:pt>
                <c:pt idx="8">
                  <c:v>QUINARA</c:v>
                </c:pt>
                <c:pt idx="9">
                  <c:v>SAB</c:v>
                </c:pt>
                <c:pt idx="10">
                  <c:v>TOMBALI</c:v>
                </c:pt>
              </c:strCache>
            </c:strRef>
          </c:cat>
          <c:val>
            <c:numRef>
              <c:f>'Visites selon priorité par Rég'!$D$6:$D$17</c:f>
              <c:numCache>
                <c:formatCode>General</c:formatCode>
                <c:ptCount val="11"/>
                <c:pt idx="0" formatCode="0">
                  <c:v>24</c:v>
                </c:pt>
                <c:pt idx="2" formatCode="0">
                  <c:v>8</c:v>
                </c:pt>
                <c:pt idx="3" formatCode="0">
                  <c:v>1</c:v>
                </c:pt>
                <c:pt idx="4" formatCode="0">
                  <c:v>30</c:v>
                </c:pt>
                <c:pt idx="6" formatCode="0">
                  <c:v>27</c:v>
                </c:pt>
                <c:pt idx="8" formatCode="0">
                  <c:v>13</c:v>
                </c:pt>
                <c:pt idx="9" formatCode="0">
                  <c:v>1</c:v>
                </c:pt>
                <c:pt idx="10" formatCode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A9-4424-851E-BA805C352E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9697536"/>
        <c:axId val="139715712"/>
      </c:barChart>
      <c:catAx>
        <c:axId val="1396975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2000"/>
            </a:pPr>
            <a:endParaRPr lang="fr-FR"/>
          </a:p>
        </c:txPr>
        <c:crossAx val="139715712"/>
        <c:crosses val="autoZero"/>
        <c:auto val="1"/>
        <c:lblAlgn val="l"/>
        <c:lblOffset val="100"/>
        <c:noMultiLvlLbl val="0"/>
      </c:catAx>
      <c:valAx>
        <c:axId val="139715712"/>
        <c:scaling>
          <c:orientation val="minMax"/>
        </c:scaling>
        <c:delete val="1"/>
        <c:axPos val="b"/>
        <c:majorGridlines/>
        <c:numFmt formatCode="0" sourceLinked="1"/>
        <c:majorTickMark val="out"/>
        <c:minorTickMark val="none"/>
        <c:tickLblPos val="nextTo"/>
        <c:crossAx val="1396975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3784366486777493E-2"/>
          <c:y val="0.93488588177974763"/>
          <c:w val="0.94547491994208266"/>
          <c:h val="5.7928489477737447E-2"/>
        </c:manualLayout>
      </c:layout>
      <c:overlay val="0"/>
      <c:txPr>
        <a:bodyPr/>
        <a:lstStyle/>
        <a:p>
          <a:pPr>
            <a:defRPr sz="2400"/>
          </a:pPr>
          <a:endParaRPr lang="fr-FR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 algn="ctr">
        <a:defRPr lang="fr-FR" sz="1000" b="0" i="0" u="none" strike="noStrike" kern="1200" baseline="0">
          <a:solidFill>
            <a:sysClr val="windowText" lastClr="000000"/>
          </a:solidFill>
          <a:latin typeface="Arial Black" panose="020B0A04020102020204" pitchFamily="34" charset="0"/>
          <a:ea typeface="+mn-ea"/>
          <a:cs typeface="+mn-cs"/>
        </a:defRPr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[ANALYSE_DATA_AFP_GUB_2019.xlsx]TPFANPA 2018_2019!Tableau croisé dynamique2</c:name>
    <c:fmtId val="71"/>
  </c:pivotSource>
  <c:chart>
    <c:title>
      <c:tx>
        <c:rich>
          <a:bodyPr/>
          <a:lstStyle/>
          <a:p>
            <a:pPr>
              <a:defRPr sz="2000"/>
            </a:pPr>
            <a:r>
              <a:rPr lang="fr-FR" sz="2000">
                <a:latin typeface="Arial Black" panose="020B0A04020102020204" pitchFamily="34" charset="0"/>
              </a:rPr>
              <a:t>Evolution du taux de PFA non polio annualisé selon les semaines epidemiologiques en Guinée Bissau en 2018 et 2019</a:t>
            </a:r>
          </a:p>
        </c:rich>
      </c:tx>
      <c:layout>
        <c:manualLayout>
          <c:xMode val="edge"/>
          <c:yMode val="edge"/>
          <c:x val="0.15258710178020404"/>
          <c:y val="1.3619781825788586E-2"/>
        </c:manualLayout>
      </c:layout>
      <c:overlay val="1"/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title>
    <c:autoTitleDeleted val="0"/>
    <c:pivotFmts>
      <c:pivotFmt>
        <c:idx val="0"/>
        <c:spPr>
          <a:ln w="76200">
            <a:solidFill>
              <a:schemeClr val="accent5"/>
            </a:solidFill>
          </a:ln>
        </c:spPr>
        <c:marker>
          <c:spPr>
            <a:ln w="76200">
              <a:solidFill>
                <a:schemeClr val="accent5"/>
              </a:solidFill>
            </a:ln>
          </c:spPr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ln w="76200">
            <a:solidFill>
              <a:schemeClr val="accent6"/>
            </a:solidFill>
          </a:ln>
        </c:spPr>
        <c:marker>
          <c:spPr>
            <a:ln w="76200">
              <a:solidFill>
                <a:schemeClr val="accent6"/>
              </a:solidFill>
            </a:ln>
          </c:spPr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ln w="38100">
            <a:solidFill>
              <a:srgbClr val="C00000"/>
            </a:solidFill>
            <a:headEnd type="triangle" w="med" len="med"/>
            <a:tailEnd type="triangle" w="med" len="med"/>
          </a:ln>
        </c:spPr>
        <c:marker>
          <c:spPr>
            <a:ln w="38100">
              <a:solidFill>
                <a:srgbClr val="C00000"/>
              </a:solidFill>
              <a:headEnd type="triangle" w="med" len="med"/>
              <a:tailEnd type="triangle" w="med" len="med"/>
            </a:ln>
          </c:spPr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ln w="76200">
            <a:solidFill>
              <a:schemeClr val="accent5"/>
            </a:solidFill>
          </a:ln>
        </c:spPr>
        <c:marker>
          <c:spPr>
            <a:ln w="76200">
              <a:solidFill>
                <a:schemeClr val="accent5"/>
              </a:solidFill>
            </a:ln>
          </c:spPr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ln w="76200">
            <a:solidFill>
              <a:schemeClr val="accent6"/>
            </a:solidFill>
          </a:ln>
        </c:spPr>
        <c:marker>
          <c:spPr>
            <a:ln w="76200">
              <a:solidFill>
                <a:schemeClr val="accent6"/>
              </a:solidFill>
            </a:ln>
          </c:spPr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ln w="38100">
            <a:solidFill>
              <a:srgbClr val="C00000"/>
            </a:solidFill>
            <a:headEnd type="triangle" w="med" len="med"/>
            <a:tailEnd type="triangle" w="med" len="med"/>
          </a:ln>
        </c:spPr>
        <c:marker>
          <c:spPr>
            <a:ln w="38100">
              <a:solidFill>
                <a:srgbClr val="C00000"/>
              </a:solidFill>
              <a:headEnd type="triangle" w="med" len="med"/>
              <a:tailEnd type="triangle" w="med" len="med"/>
            </a:ln>
          </c:spPr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ln w="76200">
            <a:solidFill>
              <a:schemeClr val="accent5"/>
            </a:solidFill>
          </a:ln>
        </c:spPr>
        <c:marker>
          <c:spPr>
            <a:ln w="76200">
              <a:solidFill>
                <a:schemeClr val="accent5"/>
              </a:solidFill>
            </a:ln>
          </c:spPr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ln w="76200">
            <a:solidFill>
              <a:schemeClr val="accent6"/>
            </a:solidFill>
          </a:ln>
        </c:spPr>
        <c:marker>
          <c:spPr>
            <a:ln w="76200">
              <a:solidFill>
                <a:schemeClr val="accent6"/>
              </a:solidFill>
            </a:ln>
          </c:spPr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ln w="38100">
            <a:solidFill>
              <a:srgbClr val="C00000"/>
            </a:solidFill>
            <a:headEnd type="triangle" w="med" len="med"/>
            <a:tailEnd type="triangle" w="med" len="med"/>
          </a:ln>
        </c:spPr>
        <c:marker>
          <c:spPr>
            <a:ln w="38100">
              <a:solidFill>
                <a:srgbClr val="C00000"/>
              </a:solidFill>
              <a:headEnd type="triangle" w="med" len="med"/>
              <a:tailEnd type="triangle" w="med" len="med"/>
            </a:ln>
          </c:spPr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0626457553461555"/>
          <c:y val="0.16345234627929844"/>
          <c:w val="0.88514016178305577"/>
          <c:h val="0.63780034474757707"/>
        </c:manualLayout>
      </c:layout>
      <c:lineChart>
        <c:grouping val="standard"/>
        <c:varyColors val="0"/>
        <c:ser>
          <c:idx val="0"/>
          <c:order val="0"/>
          <c:tx>
            <c:strRef>
              <c:f>'TPFANPA 2018_2019'!$B$1</c:f>
              <c:strCache>
                <c:ptCount val="1"/>
                <c:pt idx="0">
                  <c:v> Taux de PFANPA 2018</c:v>
                </c:pt>
              </c:strCache>
            </c:strRef>
          </c:tx>
          <c:spPr>
            <a:ln w="76200">
              <a:solidFill>
                <a:schemeClr val="accent5"/>
              </a:solidFill>
            </a:ln>
          </c:spPr>
          <c:marker>
            <c:spPr>
              <a:ln w="76200">
                <a:solidFill>
                  <a:schemeClr val="accent5"/>
                </a:solidFill>
              </a:ln>
            </c:spPr>
          </c:marker>
          <c:cat>
            <c:strRef>
              <c:f>'TPFANPA 2018_2019'!$A$2:$A$48</c:f>
              <c:strCache>
                <c:ptCount val="4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25</c:v>
                </c:pt>
                <c:pt idx="21">
                  <c:v>26</c:v>
                </c:pt>
                <c:pt idx="22">
                  <c:v>27</c:v>
                </c:pt>
                <c:pt idx="23">
                  <c:v>28</c:v>
                </c:pt>
                <c:pt idx="24">
                  <c:v>29</c:v>
                </c:pt>
                <c:pt idx="25">
                  <c:v>30</c:v>
                </c:pt>
                <c:pt idx="26">
                  <c:v>31</c:v>
                </c:pt>
                <c:pt idx="27">
                  <c:v>32</c:v>
                </c:pt>
                <c:pt idx="28">
                  <c:v>33</c:v>
                </c:pt>
                <c:pt idx="29">
                  <c:v>34</c:v>
                </c:pt>
                <c:pt idx="30">
                  <c:v>35</c:v>
                </c:pt>
                <c:pt idx="31">
                  <c:v>36</c:v>
                </c:pt>
                <c:pt idx="32">
                  <c:v>37</c:v>
                </c:pt>
                <c:pt idx="33">
                  <c:v>38</c:v>
                </c:pt>
                <c:pt idx="34">
                  <c:v>39</c:v>
                </c:pt>
                <c:pt idx="35">
                  <c:v>40</c:v>
                </c:pt>
                <c:pt idx="36">
                  <c:v>41</c:v>
                </c:pt>
                <c:pt idx="37">
                  <c:v>42</c:v>
                </c:pt>
                <c:pt idx="38">
                  <c:v>43</c:v>
                </c:pt>
                <c:pt idx="39">
                  <c:v>44</c:v>
                </c:pt>
                <c:pt idx="40">
                  <c:v>45</c:v>
                </c:pt>
                <c:pt idx="41">
                  <c:v>46</c:v>
                </c:pt>
                <c:pt idx="42">
                  <c:v>47</c:v>
                </c:pt>
                <c:pt idx="43">
                  <c:v>48</c:v>
                </c:pt>
                <c:pt idx="44">
                  <c:v>49</c:v>
                </c:pt>
                <c:pt idx="45">
                  <c:v>50</c:v>
                </c:pt>
              </c:strCache>
            </c:strRef>
          </c:cat>
          <c:val>
            <c:numRef>
              <c:f>'TPFANPA 2018_2019'!$B$2:$B$48</c:f>
              <c:numCache>
                <c:formatCode>0.00</c:formatCode>
                <c:ptCount val="46"/>
                <c:pt idx="0">
                  <c:v>5.7756215457340367</c:v>
                </c:pt>
                <c:pt idx="1">
                  <c:v>5.7756215457340367</c:v>
                </c:pt>
                <c:pt idx="2">
                  <c:v>3.8504143638226913</c:v>
                </c:pt>
                <c:pt idx="3">
                  <c:v>2.8878107728670184</c:v>
                </c:pt>
                <c:pt idx="4">
                  <c:v>2.3102486182936146</c:v>
                </c:pt>
                <c:pt idx="5">
                  <c:v>1.9252071819113457</c:v>
                </c:pt>
                <c:pt idx="6">
                  <c:v>2.4752663767431584</c:v>
                </c:pt>
                <c:pt idx="7">
                  <c:v>2.1658580796502638</c:v>
                </c:pt>
                <c:pt idx="8">
                  <c:v>2.1002260166305589</c:v>
                </c:pt>
                <c:pt idx="9">
                  <c:v>2.4065089773891821</c:v>
                </c:pt>
                <c:pt idx="10">
                  <c:v>2.6656714826464785</c:v>
                </c:pt>
                <c:pt idx="11">
                  <c:v>2.8878107728670188</c:v>
                </c:pt>
                <c:pt idx="12">
                  <c:v>3.080331491058153</c:v>
                </c:pt>
                <c:pt idx="13">
                  <c:v>3.97073981269215</c:v>
                </c:pt>
                <c:pt idx="14">
                  <c:v>3.8504143638226913</c:v>
                </c:pt>
                <c:pt idx="15">
                  <c:v>3.9517410576074989</c:v>
                </c:pt>
                <c:pt idx="16">
                  <c:v>4.0429350820138259</c:v>
                </c:pt>
                <c:pt idx="17">
                  <c:v>4.1254439612385978</c:v>
                </c:pt>
                <c:pt idx="18">
                  <c:v>3.9379237811822976</c:v>
                </c:pt>
                <c:pt idx="19">
                  <c:v>4.0178236839888948</c:v>
                </c:pt>
                <c:pt idx="20">
                  <c:v>4.1584475129285066</c:v>
                </c:pt>
                <c:pt idx="21">
                  <c:v>3.9985072239697179</c:v>
                </c:pt>
                <c:pt idx="22">
                  <c:v>3.8504143638226913</c:v>
                </c:pt>
                <c:pt idx="23">
                  <c:v>3.7128995651147383</c:v>
                </c:pt>
                <c:pt idx="24">
                  <c:v>4.1823466365660265</c:v>
                </c:pt>
                <c:pt idx="25">
                  <c:v>4.6204972365872292</c:v>
                </c:pt>
                <c:pt idx="26">
                  <c:v>5.0303800559619036</c:v>
                </c:pt>
                <c:pt idx="27">
                  <c:v>5.5951333724298484</c:v>
                </c:pt>
                <c:pt idx="28">
                  <c:v>6.4756968846108904</c:v>
                </c:pt>
                <c:pt idx="29">
                  <c:v>6.9647200992675158</c:v>
                </c:pt>
                <c:pt idx="30">
                  <c:v>7.7558346471285633</c:v>
                </c:pt>
                <c:pt idx="31">
                  <c:v>8.5029983867751113</c:v>
                </c:pt>
                <c:pt idx="32">
                  <c:v>9.2097748972515721</c:v>
                </c:pt>
                <c:pt idx="33">
                  <c:v>10.031342684695959</c:v>
                </c:pt>
                <c:pt idx="34">
                  <c:v>10.514593070438888</c:v>
                </c:pt>
                <c:pt idx="35">
                  <c:v>10.251728243677915</c:v>
                </c:pt>
                <c:pt idx="36">
                  <c:v>10.424292545958995</c:v>
                </c:pt>
                <c:pt idx="37">
                  <c:v>10.5886395005124</c:v>
                </c:pt>
                <c:pt idx="38">
                  <c:v>10.879659190801327</c:v>
                </c:pt>
                <c:pt idx="39">
                  <c:v>10.894922461271024</c:v>
                </c:pt>
                <c:pt idx="40">
                  <c:v>11.166201655085805</c:v>
                </c:pt>
                <c:pt idx="41">
                  <c:v>11.425686101343421</c:v>
                </c:pt>
                <c:pt idx="42">
                  <c:v>11.428357526665222</c:v>
                </c:pt>
                <c:pt idx="43">
                  <c:v>11.190266744859697</c:v>
                </c:pt>
                <c:pt idx="44">
                  <c:v>11.197633609076194</c:v>
                </c:pt>
                <c:pt idx="45">
                  <c:v>10.97368093689467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4E-40FA-9FD6-3857D5A6BE68}"/>
            </c:ext>
          </c:extLst>
        </c:ser>
        <c:ser>
          <c:idx val="1"/>
          <c:order val="1"/>
          <c:tx>
            <c:strRef>
              <c:f>'TPFANPA 2018_2019'!$C$1</c:f>
              <c:strCache>
                <c:ptCount val="1"/>
                <c:pt idx="0">
                  <c:v> Taux de PFANPA 2019</c:v>
                </c:pt>
              </c:strCache>
            </c:strRef>
          </c:tx>
          <c:spPr>
            <a:ln w="76200">
              <a:solidFill>
                <a:schemeClr val="accent6"/>
              </a:solidFill>
            </a:ln>
          </c:spPr>
          <c:marker>
            <c:spPr>
              <a:ln w="76200">
                <a:solidFill>
                  <a:schemeClr val="accent6"/>
                </a:solidFill>
              </a:ln>
            </c:spPr>
          </c:marker>
          <c:cat>
            <c:strRef>
              <c:f>'TPFANPA 2018_2019'!$A$2:$A$48</c:f>
              <c:strCache>
                <c:ptCount val="4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25</c:v>
                </c:pt>
                <c:pt idx="21">
                  <c:v>26</c:v>
                </c:pt>
                <c:pt idx="22">
                  <c:v>27</c:v>
                </c:pt>
                <c:pt idx="23">
                  <c:v>28</c:v>
                </c:pt>
                <c:pt idx="24">
                  <c:v>29</c:v>
                </c:pt>
                <c:pt idx="25">
                  <c:v>30</c:v>
                </c:pt>
                <c:pt idx="26">
                  <c:v>31</c:v>
                </c:pt>
                <c:pt idx="27">
                  <c:v>32</c:v>
                </c:pt>
                <c:pt idx="28">
                  <c:v>33</c:v>
                </c:pt>
                <c:pt idx="29">
                  <c:v>34</c:v>
                </c:pt>
                <c:pt idx="30">
                  <c:v>35</c:v>
                </c:pt>
                <c:pt idx="31">
                  <c:v>36</c:v>
                </c:pt>
                <c:pt idx="32">
                  <c:v>37</c:v>
                </c:pt>
                <c:pt idx="33">
                  <c:v>38</c:v>
                </c:pt>
                <c:pt idx="34">
                  <c:v>39</c:v>
                </c:pt>
                <c:pt idx="35">
                  <c:v>40</c:v>
                </c:pt>
                <c:pt idx="36">
                  <c:v>41</c:v>
                </c:pt>
                <c:pt idx="37">
                  <c:v>42</c:v>
                </c:pt>
                <c:pt idx="38">
                  <c:v>43</c:v>
                </c:pt>
                <c:pt idx="39">
                  <c:v>44</c:v>
                </c:pt>
                <c:pt idx="40">
                  <c:v>45</c:v>
                </c:pt>
                <c:pt idx="41">
                  <c:v>46</c:v>
                </c:pt>
                <c:pt idx="42">
                  <c:v>47</c:v>
                </c:pt>
                <c:pt idx="43">
                  <c:v>48</c:v>
                </c:pt>
                <c:pt idx="44">
                  <c:v>49</c:v>
                </c:pt>
                <c:pt idx="45">
                  <c:v>50</c:v>
                </c:pt>
              </c:strCache>
            </c:strRef>
          </c:cat>
          <c:val>
            <c:numRef>
              <c:f>'TPFANPA 2018_2019'!$C$2:$C$48</c:f>
              <c:numCache>
                <c:formatCode>0.00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1.1302578726807977</c:v>
                </c:pt>
                <c:pt idx="5">
                  <c:v>0.94188156056733152</c:v>
                </c:pt>
                <c:pt idx="6">
                  <c:v>0.80732705191485554</c:v>
                </c:pt>
                <c:pt idx="7">
                  <c:v>2.1192335112764957</c:v>
                </c:pt>
                <c:pt idx="8">
                  <c:v>3.0825214709476301</c:v>
                </c:pt>
                <c:pt idx="9">
                  <c:v>3.2965854619856603</c:v>
                </c:pt>
                <c:pt idx="10">
                  <c:v>3.0430019649098403</c:v>
                </c:pt>
                <c:pt idx="11">
                  <c:v>3.6329717336168499</c:v>
                </c:pt>
                <c:pt idx="12">
                  <c:v>4.1442788664962587</c:v>
                </c:pt>
                <c:pt idx="13">
                  <c:v>4.2384670225529915</c:v>
                </c:pt>
                <c:pt idx="14">
                  <c:v>4.7094078028366573</c:v>
                </c:pt>
                <c:pt idx="15">
                  <c:v>4.4615442342663068</c:v>
                </c:pt>
                <c:pt idx="16">
                  <c:v>4.803595958893391</c:v>
                </c:pt>
                <c:pt idx="17">
                  <c:v>4.8439623114891335</c:v>
                </c:pt>
                <c:pt idx="18">
                  <c:v>4.6237822064214456</c:v>
                </c:pt>
                <c:pt idx="19">
                  <c:v>4.4227481974465999</c:v>
                </c:pt>
                <c:pt idx="20">
                  <c:v>4.0689283416508717</c:v>
                </c:pt>
                <c:pt idx="21">
                  <c:v>3.9124310977412233</c:v>
                </c:pt>
                <c:pt idx="22">
                  <c:v>3.7675262422693261</c:v>
                </c:pt>
                <c:pt idx="23">
                  <c:v>4.036635259574278</c:v>
                </c:pt>
                <c:pt idx="24">
                  <c:v>4.2871850343064741</c:v>
                </c:pt>
                <c:pt idx="25">
                  <c:v>4.3326551786097252</c:v>
                </c:pt>
                <c:pt idx="26">
                  <c:v>4.1928921083319919</c:v>
                </c:pt>
                <c:pt idx="27">
                  <c:v>4.2384670225529915</c:v>
                </c:pt>
                <c:pt idx="28">
                  <c:v>4.795033399251869</c:v>
                </c:pt>
                <c:pt idx="29">
                  <c:v>4.9864317912388136</c:v>
                </c:pt>
                <c:pt idx="30">
                  <c:v>5.0054277218721053</c:v>
                </c:pt>
                <c:pt idx="31">
                  <c:v>5.0233683230257675</c:v>
                </c:pt>
                <c:pt idx="32">
                  <c:v>5.0403391619549085</c:v>
                </c:pt>
                <c:pt idx="33">
                  <c:v>4.9076986576929373</c:v>
                </c:pt>
                <c:pt idx="34">
                  <c:v>4.9267650860445036</c:v>
                </c:pt>
                <c:pt idx="35">
                  <c:v>4.9448781929784902</c:v>
                </c:pt>
                <c:pt idx="36">
                  <c:v>4.9621077337205755</c:v>
                </c:pt>
                <c:pt idx="37">
                  <c:v>4.9785168201416097</c:v>
                </c:pt>
                <c:pt idx="38">
                  <c:v>4.9941626932407344</c:v>
                </c:pt>
                <c:pt idx="39">
                  <c:v>5.1375357849127177</c:v>
                </c:pt>
                <c:pt idx="40">
                  <c:v>5.148952531101413</c:v>
                </c:pt>
                <c:pt idx="41">
                  <c:v>5.2827270136167721</c:v>
                </c:pt>
                <c:pt idx="42">
                  <c:v>5.1703285665185428</c:v>
                </c:pt>
                <c:pt idx="43">
                  <c:v>5.0626133880494066</c:v>
                </c:pt>
                <c:pt idx="44">
                  <c:v>4.95929474747697</c:v>
                </c:pt>
                <c:pt idx="45">
                  <c:v>4.8601088525274303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4E-40FA-9FD6-3857D5A6BE68}"/>
            </c:ext>
          </c:extLst>
        </c:ser>
        <c:ser>
          <c:idx val="2"/>
          <c:order val="2"/>
          <c:tx>
            <c:strRef>
              <c:f>'TPFANPA 2018_2019'!$D$1</c:f>
              <c:strCache>
                <c:ptCount val="1"/>
                <c:pt idx="0">
                  <c:v> Objectif</c:v>
                </c:pt>
              </c:strCache>
            </c:strRef>
          </c:tx>
          <c:spPr>
            <a:ln w="38100">
              <a:solidFill>
                <a:srgbClr val="C00000"/>
              </a:solidFill>
              <a:headEnd type="triangle" w="med" len="med"/>
              <a:tailEnd type="triangle" w="med" len="med"/>
            </a:ln>
          </c:spPr>
          <c:marker>
            <c:spPr>
              <a:ln w="38100">
                <a:solidFill>
                  <a:srgbClr val="C00000"/>
                </a:solidFill>
                <a:headEnd type="triangle" w="med" len="med"/>
                <a:tailEnd type="triangle" w="med" len="med"/>
              </a:ln>
            </c:spPr>
          </c:marker>
          <c:cat>
            <c:strRef>
              <c:f>'TPFANPA 2018_2019'!$A$2:$A$48</c:f>
              <c:strCache>
                <c:ptCount val="4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25</c:v>
                </c:pt>
                <c:pt idx="21">
                  <c:v>26</c:v>
                </c:pt>
                <c:pt idx="22">
                  <c:v>27</c:v>
                </c:pt>
                <c:pt idx="23">
                  <c:v>28</c:v>
                </c:pt>
                <c:pt idx="24">
                  <c:v>29</c:v>
                </c:pt>
                <c:pt idx="25">
                  <c:v>30</c:v>
                </c:pt>
                <c:pt idx="26">
                  <c:v>31</c:v>
                </c:pt>
                <c:pt idx="27">
                  <c:v>32</c:v>
                </c:pt>
                <c:pt idx="28">
                  <c:v>33</c:v>
                </c:pt>
                <c:pt idx="29">
                  <c:v>34</c:v>
                </c:pt>
                <c:pt idx="30">
                  <c:v>35</c:v>
                </c:pt>
                <c:pt idx="31">
                  <c:v>36</c:v>
                </c:pt>
                <c:pt idx="32">
                  <c:v>37</c:v>
                </c:pt>
                <c:pt idx="33">
                  <c:v>38</c:v>
                </c:pt>
                <c:pt idx="34">
                  <c:v>39</c:v>
                </c:pt>
                <c:pt idx="35">
                  <c:v>40</c:v>
                </c:pt>
                <c:pt idx="36">
                  <c:v>41</c:v>
                </c:pt>
                <c:pt idx="37">
                  <c:v>42</c:v>
                </c:pt>
                <c:pt idx="38">
                  <c:v>43</c:v>
                </c:pt>
                <c:pt idx="39">
                  <c:v>44</c:v>
                </c:pt>
                <c:pt idx="40">
                  <c:v>45</c:v>
                </c:pt>
                <c:pt idx="41">
                  <c:v>46</c:v>
                </c:pt>
                <c:pt idx="42">
                  <c:v>47</c:v>
                </c:pt>
                <c:pt idx="43">
                  <c:v>48</c:v>
                </c:pt>
                <c:pt idx="44">
                  <c:v>49</c:v>
                </c:pt>
                <c:pt idx="45">
                  <c:v>50</c:v>
                </c:pt>
              </c:strCache>
            </c:strRef>
          </c:cat>
          <c:val>
            <c:numRef>
              <c:f>'TPFANPA 2018_2019'!$D$2:$D$48</c:f>
              <c:numCache>
                <c:formatCode>General</c:formatCode>
                <c:ptCount val="4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24E-40FA-9FD6-3857D5A6BE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689408"/>
        <c:axId val="124704256"/>
      </c:lineChart>
      <c:catAx>
        <c:axId val="124689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latin typeface="Arial Black" panose="020B0A04020102020204" pitchFamily="34" charset="0"/>
                  </a:defRPr>
                </a:pPr>
                <a:r>
                  <a:rPr lang="fr-FR" sz="1800">
                    <a:latin typeface="Arial Black" panose="020B0A04020102020204" pitchFamily="34" charset="0"/>
                  </a:rPr>
                  <a:t>Semaines épidemiologiques</a:t>
                </a:r>
              </a:p>
            </c:rich>
          </c:tx>
          <c:layout>
            <c:manualLayout>
              <c:xMode val="edge"/>
              <c:yMode val="edge"/>
              <c:x val="0.72110834140384861"/>
              <c:y val="0.88870557098285818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Black" panose="020B0A04020102020204" pitchFamily="34" charset="0"/>
              </a:defRPr>
            </a:pPr>
            <a:endParaRPr lang="fr-FR"/>
          </a:p>
        </c:txPr>
        <c:crossAx val="124704256"/>
        <c:crosses val="autoZero"/>
        <c:auto val="1"/>
        <c:lblAlgn val="ctr"/>
        <c:lblOffset val="100"/>
        <c:noMultiLvlLbl val="0"/>
      </c:catAx>
      <c:valAx>
        <c:axId val="1247042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Black" panose="020B0A04020102020204" pitchFamily="34" charset="0"/>
                  </a:defRPr>
                </a:pPr>
                <a:r>
                  <a:rPr lang="fr-FR" sz="1800">
                    <a:latin typeface="Arial Black" panose="020B0A04020102020204" pitchFamily="34" charset="0"/>
                  </a:rPr>
                  <a:t>Taux de PFA NP annualisé</a:t>
                </a:r>
              </a:p>
            </c:rich>
          </c:tx>
          <c:layout>
            <c:manualLayout>
              <c:xMode val="edge"/>
              <c:yMode val="edge"/>
              <c:x val="7.2762642637584753E-3"/>
              <c:y val="0.22462810784364534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Black" panose="020B0A04020102020204" pitchFamily="34" charset="0"/>
              </a:defRPr>
            </a:pPr>
            <a:endParaRPr lang="fr-FR"/>
          </a:p>
        </c:txPr>
        <c:crossAx val="124689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7039959577245358E-2"/>
          <c:y val="0.87597136481196169"/>
          <c:w val="0.52471413533201405"/>
          <c:h val="0.11153149613927137"/>
        </c:manualLayout>
      </c:layout>
      <c:overlay val="0"/>
      <c:txPr>
        <a:bodyPr/>
        <a:lstStyle/>
        <a:p>
          <a:pPr>
            <a:defRPr sz="1400">
              <a:latin typeface="Arial Black" panose="020B0A040201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lt1"/>
    </a:solidFill>
    <a:ln w="381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[MASQUE_ANALYSE_PROGRES_ODK_NATIONAL_.xlsx]Supervisions Accompagnées!Tableau croisé dynamique1</c:name>
    <c:fmtId val="30"/>
  </c:pivotSource>
  <c:chart>
    <c:title>
      <c:tx>
        <c:rich>
          <a:bodyPr/>
          <a:lstStyle/>
          <a:p>
            <a:pPr>
              <a:defRPr sz="2000"/>
            </a:pPr>
            <a:r>
              <a:rPr lang="fr-FR" sz="2000" dirty="0"/>
              <a:t>Proportion des visites </a:t>
            </a:r>
            <a:r>
              <a:rPr lang="fr-FR" sz="2000" dirty="0" err="1"/>
              <a:t>ralisées</a:t>
            </a:r>
            <a:r>
              <a:rPr lang="fr-FR" sz="2000" dirty="0"/>
              <a:t> avec ou sans l'accompagnement de la partie nationale   selon les trimestre (Q) en 2019</a:t>
            </a:r>
          </a:p>
        </c:rich>
      </c:tx>
      <c:layout>
        <c:manualLayout>
          <c:xMode val="edge"/>
          <c:yMode val="edge"/>
          <c:x val="0.19803382303803024"/>
          <c:y val="7.0448868204065164E-3"/>
        </c:manualLayout>
      </c:layout>
      <c:overlay val="1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 sz="28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 sz="28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 sz="28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 sz="28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 sz="28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 sz="28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4887360757389489"/>
          <c:y val="0.15708400454628058"/>
          <c:w val="0.81108622854417178"/>
          <c:h val="0.7074262076442812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'Supervisions Accompagnées'!$B$4:$B$5</c:f>
              <c:strCache>
                <c:ptCount val="1"/>
                <c:pt idx="0">
                  <c:v>Supervision non Accompagnées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28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'Supervisions Accompagnées'!$A$6:$A$17</c:f>
              <c:strCache>
                <c:ptCount val="11"/>
                <c:pt idx="0">
                  <c:v>BAFATA</c:v>
                </c:pt>
                <c:pt idx="1">
                  <c:v>BIJAGOS</c:v>
                </c:pt>
                <c:pt idx="2">
                  <c:v>BIOMBO</c:v>
                </c:pt>
                <c:pt idx="3">
                  <c:v>BOLAMA</c:v>
                </c:pt>
                <c:pt idx="4">
                  <c:v>CACHEU</c:v>
                </c:pt>
                <c:pt idx="5">
                  <c:v>FARIM</c:v>
                </c:pt>
                <c:pt idx="6">
                  <c:v>GABU</c:v>
                </c:pt>
                <c:pt idx="7">
                  <c:v>OIO</c:v>
                </c:pt>
                <c:pt idx="8">
                  <c:v>QUINARA</c:v>
                </c:pt>
                <c:pt idx="9">
                  <c:v>SAB</c:v>
                </c:pt>
                <c:pt idx="10">
                  <c:v>TOMBALI</c:v>
                </c:pt>
              </c:strCache>
            </c:strRef>
          </c:cat>
          <c:val>
            <c:numRef>
              <c:f>'Supervisions Accompagnées'!$B$6:$B$17</c:f>
              <c:numCache>
                <c:formatCode>0%</c:formatCode>
                <c:ptCount val="11"/>
                <c:pt idx="0">
                  <c:v>1</c:v>
                </c:pt>
                <c:pt idx="1">
                  <c:v>1.9607843137254902E-2</c:v>
                </c:pt>
                <c:pt idx="2">
                  <c:v>0.80701754385964908</c:v>
                </c:pt>
                <c:pt idx="3">
                  <c:v>0.30434782608695654</c:v>
                </c:pt>
                <c:pt idx="4">
                  <c:v>0.51136363636363635</c:v>
                </c:pt>
                <c:pt idx="5">
                  <c:v>0.79591836734693877</c:v>
                </c:pt>
                <c:pt idx="6">
                  <c:v>0.84285714285714286</c:v>
                </c:pt>
                <c:pt idx="7">
                  <c:v>0.43373493975903615</c:v>
                </c:pt>
                <c:pt idx="8">
                  <c:v>0.46875</c:v>
                </c:pt>
                <c:pt idx="9">
                  <c:v>0.48148148148148145</c:v>
                </c:pt>
                <c:pt idx="1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78-4874-BC86-F8D9ED6654AE}"/>
            </c:ext>
          </c:extLst>
        </c:ser>
        <c:ser>
          <c:idx val="1"/>
          <c:order val="1"/>
          <c:tx>
            <c:strRef>
              <c:f>'Supervisions Accompagnées'!$C$4:$C$5</c:f>
              <c:strCache>
                <c:ptCount val="1"/>
                <c:pt idx="0">
                  <c:v>Supervision Accompagnées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28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'Supervisions Accompagnées'!$A$6:$A$17</c:f>
              <c:strCache>
                <c:ptCount val="11"/>
                <c:pt idx="0">
                  <c:v>BAFATA</c:v>
                </c:pt>
                <c:pt idx="1">
                  <c:v>BIJAGOS</c:v>
                </c:pt>
                <c:pt idx="2">
                  <c:v>BIOMBO</c:v>
                </c:pt>
                <c:pt idx="3">
                  <c:v>BOLAMA</c:v>
                </c:pt>
                <c:pt idx="4">
                  <c:v>CACHEU</c:v>
                </c:pt>
                <c:pt idx="5">
                  <c:v>FARIM</c:v>
                </c:pt>
                <c:pt idx="6">
                  <c:v>GABU</c:v>
                </c:pt>
                <c:pt idx="7">
                  <c:v>OIO</c:v>
                </c:pt>
                <c:pt idx="8">
                  <c:v>QUINARA</c:v>
                </c:pt>
                <c:pt idx="9">
                  <c:v>SAB</c:v>
                </c:pt>
                <c:pt idx="10">
                  <c:v>TOMBALI</c:v>
                </c:pt>
              </c:strCache>
            </c:strRef>
          </c:cat>
          <c:val>
            <c:numRef>
              <c:f>'Supervisions Accompagnées'!$C$6:$C$17</c:f>
              <c:numCache>
                <c:formatCode>0%</c:formatCode>
                <c:ptCount val="11"/>
                <c:pt idx="0">
                  <c:v>0</c:v>
                </c:pt>
                <c:pt idx="1">
                  <c:v>0.98039215686274506</c:v>
                </c:pt>
                <c:pt idx="2">
                  <c:v>0.19298245614035087</c:v>
                </c:pt>
                <c:pt idx="3">
                  <c:v>0.69565217391304346</c:v>
                </c:pt>
                <c:pt idx="4">
                  <c:v>0.48863636363636365</c:v>
                </c:pt>
                <c:pt idx="5">
                  <c:v>0.20408163265306123</c:v>
                </c:pt>
                <c:pt idx="6">
                  <c:v>0.15714285714285714</c:v>
                </c:pt>
                <c:pt idx="7">
                  <c:v>0.5662650602409639</c:v>
                </c:pt>
                <c:pt idx="8">
                  <c:v>0.53125</c:v>
                </c:pt>
                <c:pt idx="9">
                  <c:v>0.51851851851851849</c:v>
                </c:pt>
                <c:pt idx="1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78-4874-BC86-F8D9ED6654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4544640"/>
        <c:axId val="94546176"/>
      </c:barChart>
      <c:catAx>
        <c:axId val="945446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 algn="ctr">
              <a:defRPr sz="2000"/>
            </a:pPr>
            <a:endParaRPr lang="fr-FR"/>
          </a:p>
        </c:txPr>
        <c:crossAx val="94546176"/>
        <c:crosses val="autoZero"/>
        <c:auto val="1"/>
        <c:lblAlgn val="ctr"/>
        <c:lblOffset val="100"/>
        <c:noMultiLvlLbl val="0"/>
      </c:catAx>
      <c:valAx>
        <c:axId val="94546176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94544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64530840417395"/>
          <c:y val="0.86126581116135992"/>
          <c:w val="0.6776346552223832"/>
          <c:h val="0.12538086820780053"/>
        </c:manualLayout>
      </c:layout>
      <c:overlay val="0"/>
      <c:txPr>
        <a:bodyPr/>
        <a:lstStyle/>
        <a:p>
          <a:pPr algn="ctr">
            <a:defRPr sz="2400"/>
          </a:pPr>
          <a:endParaRPr lang="fr-FR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 algn="ctr">
        <a:defRPr lang="fr-FR" sz="1000" b="0" i="0" u="none" strike="noStrike" kern="1200" baseline="0">
          <a:solidFill>
            <a:sysClr val="windowText" lastClr="000000"/>
          </a:solidFill>
          <a:latin typeface="Arial Black" panose="020B0A04020102020204" pitchFamily="34" charset="0"/>
          <a:ea typeface="+mn-ea"/>
          <a:cs typeface="+mn-cs"/>
        </a:defRPr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[MASQUE_ANALYSE_PROGRES_ODK_NATIONAL_.xlsx]Supervisions avec TDR affiché!Tableau croisé dynamique1</c:name>
    <c:fmtId val="36"/>
  </c:pivotSource>
  <c:chart>
    <c:title>
      <c:tx>
        <c:rich>
          <a:bodyPr/>
          <a:lstStyle/>
          <a:p>
            <a:pPr>
              <a:defRPr sz="2400"/>
            </a:pPr>
            <a:r>
              <a:rPr lang="fr-FR" sz="2400" b="1" i="0" baseline="0" dirty="0">
                <a:effectLst/>
              </a:rPr>
              <a:t>Proportion des visites de supervision avec ou sans  TDR du PF affiché   selon les trimestre (Q) en 2019</a:t>
            </a:r>
            <a:endParaRPr lang="fr-FR" sz="2400" dirty="0">
              <a:effectLst/>
            </a:endParaRPr>
          </a:p>
        </c:rich>
      </c:tx>
      <c:layout>
        <c:manualLayout>
          <c:xMode val="edge"/>
          <c:yMode val="edge"/>
          <c:x val="0.17586277603331221"/>
          <c:y val="1.1919523475165345E-3"/>
        </c:manualLayout>
      </c:layout>
      <c:overlay val="1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</c:pivotFmt>
      <c:pivotFmt>
        <c:idx val="6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</c:pivotFmt>
      <c:pivotFmt>
        <c:idx val="8"/>
      </c:pivotFmt>
      <c:pivotFmt>
        <c:idx val="9"/>
        <c:marker>
          <c:symbol val="none"/>
        </c:marker>
      </c:pivotFmt>
      <c:pivotFmt>
        <c:idx val="10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marker>
          <c:symbol val="none"/>
        </c:marker>
        <c:dLbl>
          <c:idx val="0"/>
          <c:spPr/>
          <c:txPr>
            <a:bodyPr/>
            <a:lstStyle/>
            <a:p>
              <a:pPr>
                <a:defRPr sz="28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28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spPr/>
          <c:txPr>
            <a:bodyPr/>
            <a:lstStyle/>
            <a:p>
              <a:pPr>
                <a:defRPr sz="28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28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  <c:dLbl>
          <c:idx val="0"/>
          <c:spPr/>
          <c:txPr>
            <a:bodyPr/>
            <a:lstStyle/>
            <a:p>
              <a:pPr>
                <a:defRPr sz="28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28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5804939103272428"/>
          <c:y val="0.15608787677050573"/>
          <c:w val="0.80191036115179326"/>
          <c:h val="0.7064610087004430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'Supervisions avec TDR affiché'!$B$4:$B$5</c:f>
              <c:strCache>
                <c:ptCount val="1"/>
                <c:pt idx="0">
                  <c:v>TDR du PF non affiché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'Supervisions avec TDR affiché'!$A$6:$A$17</c:f>
              <c:strCache>
                <c:ptCount val="11"/>
                <c:pt idx="0">
                  <c:v>BAFATA</c:v>
                </c:pt>
                <c:pt idx="1">
                  <c:v>BIJAGOS</c:v>
                </c:pt>
                <c:pt idx="2">
                  <c:v>BIOMBO</c:v>
                </c:pt>
                <c:pt idx="3">
                  <c:v>BOLAMA</c:v>
                </c:pt>
                <c:pt idx="4">
                  <c:v>CACHEU</c:v>
                </c:pt>
                <c:pt idx="5">
                  <c:v>FARIM</c:v>
                </c:pt>
                <c:pt idx="6">
                  <c:v>GABU</c:v>
                </c:pt>
                <c:pt idx="7">
                  <c:v>OIO</c:v>
                </c:pt>
                <c:pt idx="8">
                  <c:v>QUINARA</c:v>
                </c:pt>
                <c:pt idx="9">
                  <c:v>SAB</c:v>
                </c:pt>
                <c:pt idx="10">
                  <c:v>TOMBALI</c:v>
                </c:pt>
              </c:strCache>
            </c:strRef>
          </c:cat>
          <c:val>
            <c:numRef>
              <c:f>'Supervisions avec TDR affiché'!$B$6:$B$17</c:f>
              <c:numCache>
                <c:formatCode>0%</c:formatCode>
                <c:ptCount val="11"/>
                <c:pt idx="0">
                  <c:v>0.25423728813559321</c:v>
                </c:pt>
                <c:pt idx="1">
                  <c:v>7.8431372549019607E-2</c:v>
                </c:pt>
                <c:pt idx="2">
                  <c:v>0</c:v>
                </c:pt>
                <c:pt idx="3">
                  <c:v>4.3478260869565216E-2</c:v>
                </c:pt>
                <c:pt idx="4">
                  <c:v>1.1363636363636364E-2</c:v>
                </c:pt>
                <c:pt idx="5">
                  <c:v>2.0408163265306121E-2</c:v>
                </c:pt>
                <c:pt idx="6">
                  <c:v>4.2857142857142858E-2</c:v>
                </c:pt>
                <c:pt idx="7">
                  <c:v>1.2048192771084338E-2</c:v>
                </c:pt>
                <c:pt idx="8">
                  <c:v>1.5625E-2</c:v>
                </c:pt>
                <c:pt idx="9">
                  <c:v>0.14814814814814814</c:v>
                </c:pt>
                <c:pt idx="10">
                  <c:v>0.32307692307692309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57-4BB9-A6B7-D4BEC779CEA4}"/>
            </c:ext>
          </c:extLst>
        </c:ser>
        <c:ser>
          <c:idx val="1"/>
          <c:order val="1"/>
          <c:tx>
            <c:strRef>
              <c:f>'Supervisions avec TDR affiché'!$C$4:$C$5</c:f>
              <c:strCache>
                <c:ptCount val="1"/>
                <c:pt idx="0">
                  <c:v>TDR du PF  affiché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'Supervisions avec TDR affiché'!$A$6:$A$17</c:f>
              <c:strCache>
                <c:ptCount val="11"/>
                <c:pt idx="0">
                  <c:v>BAFATA</c:v>
                </c:pt>
                <c:pt idx="1">
                  <c:v>BIJAGOS</c:v>
                </c:pt>
                <c:pt idx="2">
                  <c:v>BIOMBO</c:v>
                </c:pt>
                <c:pt idx="3">
                  <c:v>BOLAMA</c:v>
                </c:pt>
                <c:pt idx="4">
                  <c:v>CACHEU</c:v>
                </c:pt>
                <c:pt idx="5">
                  <c:v>FARIM</c:v>
                </c:pt>
                <c:pt idx="6">
                  <c:v>GABU</c:v>
                </c:pt>
                <c:pt idx="7">
                  <c:v>OIO</c:v>
                </c:pt>
                <c:pt idx="8">
                  <c:v>QUINARA</c:v>
                </c:pt>
                <c:pt idx="9">
                  <c:v>SAB</c:v>
                </c:pt>
                <c:pt idx="10">
                  <c:v>TOMBALI</c:v>
                </c:pt>
              </c:strCache>
            </c:strRef>
          </c:cat>
          <c:val>
            <c:numRef>
              <c:f>'Supervisions avec TDR affiché'!$C$6:$C$17</c:f>
              <c:numCache>
                <c:formatCode>0%</c:formatCode>
                <c:ptCount val="11"/>
                <c:pt idx="0">
                  <c:v>0.74576271186440679</c:v>
                </c:pt>
                <c:pt idx="1">
                  <c:v>0.92156862745098034</c:v>
                </c:pt>
                <c:pt idx="2">
                  <c:v>1</c:v>
                </c:pt>
                <c:pt idx="3">
                  <c:v>0.95652173913043481</c:v>
                </c:pt>
                <c:pt idx="4">
                  <c:v>0.98863636363636365</c:v>
                </c:pt>
                <c:pt idx="5">
                  <c:v>0.97959183673469385</c:v>
                </c:pt>
                <c:pt idx="6">
                  <c:v>0.95714285714285718</c:v>
                </c:pt>
                <c:pt idx="7">
                  <c:v>0.98795180722891562</c:v>
                </c:pt>
                <c:pt idx="8">
                  <c:v>0.984375</c:v>
                </c:pt>
                <c:pt idx="9">
                  <c:v>0.85185185185185186</c:v>
                </c:pt>
                <c:pt idx="10">
                  <c:v>0.67692307692307696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57-4BB9-A6B7-D4BEC779CE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8638848"/>
        <c:axId val="98661120"/>
      </c:barChart>
      <c:catAx>
        <c:axId val="986388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 algn="ctr">
              <a:defRPr sz="2000"/>
            </a:pPr>
            <a:endParaRPr lang="fr-FR"/>
          </a:p>
        </c:txPr>
        <c:crossAx val="98661120"/>
        <c:crosses val="autoZero"/>
        <c:auto val="1"/>
        <c:lblAlgn val="ctr"/>
        <c:lblOffset val="100"/>
        <c:noMultiLvlLbl val="0"/>
      </c:catAx>
      <c:valAx>
        <c:axId val="98661120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98638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169832738062614"/>
          <c:y val="0.86709671495144736"/>
          <c:w val="0.5464885686283083"/>
          <c:h val="0.13290328504855259"/>
        </c:manualLayout>
      </c:layout>
      <c:overlay val="0"/>
      <c:txPr>
        <a:bodyPr/>
        <a:lstStyle/>
        <a:p>
          <a:pPr algn="ctr">
            <a:defRPr sz="2400"/>
          </a:pPr>
          <a:endParaRPr lang="fr-FR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 algn="ctr">
        <a:defRPr lang="fr-FR" sz="1000" b="0" i="0" u="none" strike="noStrike" kern="1200" baseline="0">
          <a:solidFill>
            <a:sysClr val="windowText" lastClr="000000"/>
          </a:solidFill>
          <a:latin typeface="Arial Black" panose="020B0A04020102020204" pitchFamily="34" charset="0"/>
          <a:ea typeface="+mn-ea"/>
          <a:cs typeface="+mn-cs"/>
        </a:defRPr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[MASQUE_ANALYSE_PROGRES_ODK_NATIONAL_.xlsx]Tableau surveillance MEV aff !Tableau croisé dynamique1</c:name>
    <c:fmtId val="-1"/>
  </c:pivotSource>
  <c:chart>
    <c:title>
      <c:tx>
        <c:rich>
          <a:bodyPr/>
          <a:lstStyle/>
          <a:p>
            <a:pPr>
              <a:defRPr sz="1400"/>
            </a:pPr>
            <a:r>
              <a:rPr lang="fr-FR" sz="1400" b="1" i="0" baseline="0" dirty="0">
                <a:effectLst/>
              </a:rPr>
              <a:t>Proportion des visites de supervision avec ou sans  tableau de suivi des maladies du PF affiché   selon les trimestre (Q) en 2019</a:t>
            </a:r>
            <a:endParaRPr lang="fr-FR" sz="1400" dirty="0">
              <a:effectLst/>
            </a:endParaRPr>
          </a:p>
        </c:rich>
      </c:tx>
      <c:layout>
        <c:manualLayout>
          <c:xMode val="edge"/>
          <c:yMode val="edge"/>
          <c:x val="0.1639892843716487"/>
          <c:y val="2.7385941934580833E-3"/>
        </c:manualLayout>
      </c:layout>
      <c:overlay val="1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</c:pivotFmt>
      <c:pivotFmt>
        <c:idx val="6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</c:pivotFmt>
      <c:pivotFmt>
        <c:idx val="8"/>
      </c:pivotFmt>
      <c:pivotFmt>
        <c:idx val="9"/>
        <c:marker>
          <c:symbol val="none"/>
        </c:marker>
      </c:pivotFmt>
      <c:pivotFmt>
        <c:idx val="10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3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59329461590623"/>
          <c:y val="9.6439595343689108E-2"/>
          <c:w val="0.8202188701587444"/>
          <c:h val="0.839082615052692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'Tableau surveillance MEV aff '!$B$4:$B$5</c:f>
              <c:strCache>
                <c:ptCount val="1"/>
                <c:pt idx="0">
                  <c:v>Tableau de suivi des maladies non affiché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'Tableau surveillance MEV aff '!$A$6:$A$42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'Tableau surveillance MEV aff '!$B$6:$B$42</c:f>
              <c:numCache>
                <c:formatCode>0%</c:formatCode>
                <c:ptCount val="33"/>
                <c:pt idx="0">
                  <c:v>0.77419354838709675</c:v>
                </c:pt>
                <c:pt idx="1">
                  <c:v>1</c:v>
                </c:pt>
                <c:pt idx="2">
                  <c:v>0</c:v>
                </c:pt>
                <c:pt idx="3">
                  <c:v>0.33333333333333331</c:v>
                </c:pt>
                <c:pt idx="4">
                  <c:v>3.7037037037037035E-2</c:v>
                </c:pt>
                <c:pt idx="5">
                  <c:v>6.6666666666666666E-2</c:v>
                </c:pt>
                <c:pt idx="6">
                  <c:v>0.38709677419354838</c:v>
                </c:pt>
                <c:pt idx="7">
                  <c:v>3.8461538461538464E-2</c:v>
                </c:pt>
                <c:pt idx="8">
                  <c:v>0.7</c:v>
                </c:pt>
                <c:pt idx="9">
                  <c:v>0.5</c:v>
                </c:pt>
                <c:pt idx="10">
                  <c:v>0.6428571428571429</c:v>
                </c:pt>
                <c:pt idx="11">
                  <c:v>0.3125</c:v>
                </c:pt>
                <c:pt idx="12">
                  <c:v>0.40740740740740738</c:v>
                </c:pt>
                <c:pt idx="13">
                  <c:v>0</c:v>
                </c:pt>
                <c:pt idx="14">
                  <c:v>0</c:v>
                </c:pt>
                <c:pt idx="15">
                  <c:v>3.2258064516129031E-2</c:v>
                </c:pt>
                <c:pt idx="16">
                  <c:v>0</c:v>
                </c:pt>
                <c:pt idx="17">
                  <c:v>0.17391304347826086</c:v>
                </c:pt>
                <c:pt idx="18">
                  <c:v>0</c:v>
                </c:pt>
                <c:pt idx="19">
                  <c:v>0.2608695652173913</c:v>
                </c:pt>
                <c:pt idx="20">
                  <c:v>0.8</c:v>
                </c:pt>
                <c:pt idx="21">
                  <c:v>0.48</c:v>
                </c:pt>
                <c:pt idx="22">
                  <c:v>0.25</c:v>
                </c:pt>
                <c:pt idx="23">
                  <c:v>0.46666666666666667</c:v>
                </c:pt>
                <c:pt idx="24">
                  <c:v>0.1111111111111111</c:v>
                </c:pt>
                <c:pt idx="25">
                  <c:v>0.25</c:v>
                </c:pt>
                <c:pt idx="26">
                  <c:v>0.23333333333333334</c:v>
                </c:pt>
                <c:pt idx="27">
                  <c:v>0.35294117647058826</c:v>
                </c:pt>
                <c:pt idx="28">
                  <c:v>0.125</c:v>
                </c:pt>
                <c:pt idx="29">
                  <c:v>0.18518518518518517</c:v>
                </c:pt>
                <c:pt idx="30">
                  <c:v>0.19047619047619047</c:v>
                </c:pt>
                <c:pt idx="31">
                  <c:v>0.35</c:v>
                </c:pt>
                <c:pt idx="32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AD-4A65-888A-4511270A6E70}"/>
            </c:ext>
          </c:extLst>
        </c:ser>
        <c:ser>
          <c:idx val="1"/>
          <c:order val="1"/>
          <c:tx>
            <c:strRef>
              <c:f>'Tableau surveillance MEV aff '!$C$4:$C$5</c:f>
              <c:strCache>
                <c:ptCount val="1"/>
                <c:pt idx="0">
                  <c:v>Tableau de suivi des maladies affiché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'Tableau surveillance MEV aff '!$A$6:$A$42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'Tableau surveillance MEV aff '!$C$6:$C$42</c:f>
              <c:numCache>
                <c:formatCode>0%</c:formatCode>
                <c:ptCount val="33"/>
                <c:pt idx="0">
                  <c:v>0.22580645161290322</c:v>
                </c:pt>
                <c:pt idx="1">
                  <c:v>0</c:v>
                </c:pt>
                <c:pt idx="2">
                  <c:v>1</c:v>
                </c:pt>
                <c:pt idx="3">
                  <c:v>0.66666666666666663</c:v>
                </c:pt>
                <c:pt idx="4">
                  <c:v>0.96296296296296291</c:v>
                </c:pt>
                <c:pt idx="5">
                  <c:v>0.93333333333333335</c:v>
                </c:pt>
                <c:pt idx="6">
                  <c:v>0.61290322580645162</c:v>
                </c:pt>
                <c:pt idx="7">
                  <c:v>0.96153846153846156</c:v>
                </c:pt>
                <c:pt idx="8">
                  <c:v>0.3</c:v>
                </c:pt>
                <c:pt idx="9">
                  <c:v>0.5</c:v>
                </c:pt>
                <c:pt idx="10">
                  <c:v>0.35714285714285715</c:v>
                </c:pt>
                <c:pt idx="11">
                  <c:v>0.6875</c:v>
                </c:pt>
                <c:pt idx="12">
                  <c:v>0.59259259259259256</c:v>
                </c:pt>
                <c:pt idx="13">
                  <c:v>1</c:v>
                </c:pt>
                <c:pt idx="14">
                  <c:v>1</c:v>
                </c:pt>
                <c:pt idx="15">
                  <c:v>0.967741935483871</c:v>
                </c:pt>
                <c:pt idx="16">
                  <c:v>1</c:v>
                </c:pt>
                <c:pt idx="17">
                  <c:v>0.82608695652173914</c:v>
                </c:pt>
                <c:pt idx="18">
                  <c:v>1</c:v>
                </c:pt>
                <c:pt idx="19">
                  <c:v>0.73913043478260865</c:v>
                </c:pt>
                <c:pt idx="20">
                  <c:v>0.2</c:v>
                </c:pt>
                <c:pt idx="21">
                  <c:v>0.52</c:v>
                </c:pt>
                <c:pt idx="22">
                  <c:v>0.75</c:v>
                </c:pt>
                <c:pt idx="23">
                  <c:v>0.53333333333333333</c:v>
                </c:pt>
                <c:pt idx="24">
                  <c:v>0.88888888888888884</c:v>
                </c:pt>
                <c:pt idx="25">
                  <c:v>0.75</c:v>
                </c:pt>
                <c:pt idx="26">
                  <c:v>0.76666666666666672</c:v>
                </c:pt>
                <c:pt idx="27">
                  <c:v>0.6470588235294118</c:v>
                </c:pt>
                <c:pt idx="28">
                  <c:v>0.875</c:v>
                </c:pt>
                <c:pt idx="29">
                  <c:v>0.81481481481481477</c:v>
                </c:pt>
                <c:pt idx="30">
                  <c:v>0.80952380952380953</c:v>
                </c:pt>
                <c:pt idx="31">
                  <c:v>0.65</c:v>
                </c:pt>
                <c:pt idx="32">
                  <c:v>0.66666666666666663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AD-4A65-888A-4511270A6E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0859264"/>
        <c:axId val="113124480"/>
      </c:barChart>
      <c:catAx>
        <c:axId val="1008592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 algn="ctr">
              <a:defRPr sz="900"/>
            </a:pPr>
            <a:endParaRPr lang="fr-FR"/>
          </a:p>
        </c:txPr>
        <c:crossAx val="113124480"/>
        <c:crosses val="autoZero"/>
        <c:auto val="1"/>
        <c:lblAlgn val="ctr"/>
        <c:lblOffset val="100"/>
        <c:noMultiLvlLbl val="0"/>
      </c:catAx>
      <c:valAx>
        <c:axId val="113124480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100859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2838687188643242E-2"/>
          <c:y val="0.92813053703655901"/>
          <c:w val="0.91873746819652902"/>
          <c:h val="7.1869462963440947E-2"/>
        </c:manualLayout>
      </c:layout>
      <c:overlay val="0"/>
      <c:txPr>
        <a:bodyPr/>
        <a:lstStyle/>
        <a:p>
          <a:pPr algn="ctr">
            <a:defRPr sz="1600"/>
          </a:pPr>
          <a:endParaRPr lang="fr-FR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 algn="ctr">
        <a:defRPr lang="fr-FR" sz="1000" b="0" i="0" u="none" strike="noStrike" kern="1200" baseline="0">
          <a:solidFill>
            <a:sysClr val="windowText" lastClr="000000"/>
          </a:solidFill>
          <a:latin typeface="Arial Black" panose="020B0A04020102020204" pitchFamily="34" charset="0"/>
          <a:ea typeface="+mn-ea"/>
          <a:cs typeface="+mn-cs"/>
        </a:defRPr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[MASQUE_ANALYSE_PROGRES_ODK_NATIONAL_.xlsx]Durée Moyenne Visite par Region!Tableau croisé dynamique2</c:name>
    <c:fmtId val="49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1400" b="0" i="0" u="none" strike="noStrike" kern="1200" baseline="0">
                <a:solidFill>
                  <a:sysClr val="windowText" lastClr="000000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en-US" sz="1400" b="1" i="0" baseline="0" dirty="0">
                <a:effectLst/>
              </a:rPr>
              <a:t>Durée </a:t>
            </a:r>
            <a:r>
              <a:rPr lang="en-US" sz="1400" b="1" i="0" baseline="0" dirty="0" err="1">
                <a:effectLst/>
              </a:rPr>
              <a:t>moyenne</a:t>
            </a:r>
            <a:r>
              <a:rPr lang="en-US" sz="1400" b="1" i="0" baseline="0" dirty="0">
                <a:effectLst/>
              </a:rPr>
              <a:t> (</a:t>
            </a:r>
            <a:r>
              <a:rPr lang="en-US" sz="1400" b="1" i="0" baseline="0" dirty="0" err="1">
                <a:solidFill>
                  <a:schemeClr val="accent3"/>
                </a:solidFill>
                <a:effectLst/>
              </a:rPr>
              <a:t>en</a:t>
            </a:r>
            <a:r>
              <a:rPr lang="en-US" sz="1400" b="1" i="0" baseline="0" dirty="0">
                <a:solidFill>
                  <a:schemeClr val="accent3"/>
                </a:solidFill>
                <a:effectLst/>
              </a:rPr>
              <a:t> </a:t>
            </a:r>
            <a:r>
              <a:rPr lang="en-US" sz="1400" b="1" i="0" baseline="0" dirty="0" err="1">
                <a:solidFill>
                  <a:schemeClr val="accent3"/>
                </a:solidFill>
                <a:effectLst/>
              </a:rPr>
              <a:t>heures</a:t>
            </a:r>
            <a:r>
              <a:rPr lang="en-US" sz="1400" b="1" i="0" baseline="0" dirty="0">
                <a:effectLst/>
              </a:rPr>
              <a:t>) de </a:t>
            </a:r>
            <a:r>
              <a:rPr lang="en-US" sz="1400" b="1" i="0" baseline="0" dirty="0" err="1">
                <a:effectLst/>
              </a:rPr>
              <a:t>chaque</a:t>
            </a:r>
            <a:r>
              <a:rPr lang="en-US" sz="1400" b="1" i="0" baseline="0" dirty="0">
                <a:effectLst/>
              </a:rPr>
              <a:t> </a:t>
            </a:r>
            <a:r>
              <a:rPr lang="en-US" sz="1400" b="1" i="0" baseline="0" dirty="0" err="1">
                <a:effectLst/>
              </a:rPr>
              <a:t>visite</a:t>
            </a:r>
            <a:r>
              <a:rPr lang="en-US" sz="1400" b="1" i="0" baseline="0" dirty="0">
                <a:effectLst/>
              </a:rPr>
              <a:t> de supervision avec ODK dans  les </a:t>
            </a:r>
            <a:r>
              <a:rPr lang="en-US" sz="1400" b="1" i="0" baseline="0" dirty="0" err="1">
                <a:effectLst/>
              </a:rPr>
              <a:t>centres</a:t>
            </a:r>
            <a:r>
              <a:rPr lang="en-US" sz="1400" b="1" i="0" baseline="0" dirty="0">
                <a:effectLst/>
              </a:rPr>
              <a:t> de santé au premier </a:t>
            </a:r>
            <a:r>
              <a:rPr lang="en-US" sz="1400" b="1" i="0" baseline="0" dirty="0" err="1">
                <a:effectLst/>
              </a:rPr>
              <a:t>trimestre</a:t>
            </a:r>
            <a:r>
              <a:rPr lang="en-US" sz="1400" b="1" i="0" baseline="0" dirty="0">
                <a:effectLst/>
              </a:rPr>
              <a:t> 2019</a:t>
            </a:r>
            <a:endParaRPr lang="fr-FR" sz="1400" dirty="0">
              <a:effectLst/>
            </a:endParaRPr>
          </a:p>
        </c:rich>
      </c:tx>
      <c:layout>
        <c:manualLayout>
          <c:xMode val="edge"/>
          <c:yMode val="edge"/>
          <c:x val="0.19152049569139715"/>
          <c:y val="8.4368644392635046E-3"/>
        </c:manualLayout>
      </c:layout>
      <c:overlay val="1"/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spPr/>
          <c:txPr>
            <a:bodyPr/>
            <a:lstStyle/>
            <a:p>
              <a:pPr algn="ctr">
                <a:defRPr lang="fr-FR" sz="1000" b="0" i="0" u="none" strike="noStrike" kern="1200" baseline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FFFF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rgbClr val="FFFF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6915610747372861"/>
          <c:y val="8.8563551939921159E-2"/>
          <c:w val="0.7888948045237355"/>
          <c:h val="0.9025418671524925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'Durée Moyenne Visite par Region'!$B$4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'Durée Moyenne Visite par Region'!$A$5:$A$41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'Durée Moyenne Visite par Region'!$B$5:$B$41</c:f>
              <c:numCache>
                <c:formatCode>0.00</c:formatCode>
                <c:ptCount val="33"/>
                <c:pt idx="0">
                  <c:v>3.0648655913978486</c:v>
                </c:pt>
                <c:pt idx="1">
                  <c:v>1.4192901234567901</c:v>
                </c:pt>
                <c:pt idx="2">
                  <c:v>3.5193518518518516</c:v>
                </c:pt>
                <c:pt idx="3">
                  <c:v>3.179953703703704</c:v>
                </c:pt>
                <c:pt idx="4">
                  <c:v>2.7630144032921811</c:v>
                </c:pt>
                <c:pt idx="5">
                  <c:v>2.4152037037037042</c:v>
                </c:pt>
                <c:pt idx="6">
                  <c:v>2.5980645161290323</c:v>
                </c:pt>
                <c:pt idx="7">
                  <c:v>1.5148824786324784</c:v>
                </c:pt>
                <c:pt idx="8">
                  <c:v>3.5840138888888893</c:v>
                </c:pt>
                <c:pt idx="9">
                  <c:v>1.3890277777777778</c:v>
                </c:pt>
                <c:pt idx="10">
                  <c:v>3.6432043650793662</c:v>
                </c:pt>
                <c:pt idx="11">
                  <c:v>2.1473611111111111</c:v>
                </c:pt>
                <c:pt idx="12">
                  <c:v>0.78232510288065826</c:v>
                </c:pt>
                <c:pt idx="13">
                  <c:v>2.974135802469136</c:v>
                </c:pt>
                <c:pt idx="14">
                  <c:v>2.5675000000000003</c:v>
                </c:pt>
                <c:pt idx="15">
                  <c:v>3.2079121863799278</c:v>
                </c:pt>
                <c:pt idx="16">
                  <c:v>1.6721895424836604</c:v>
                </c:pt>
                <c:pt idx="17">
                  <c:v>2.2328623188405796</c:v>
                </c:pt>
                <c:pt idx="18">
                  <c:v>1.3409722222222222</c:v>
                </c:pt>
                <c:pt idx="19">
                  <c:v>3.5771980676328496</c:v>
                </c:pt>
                <c:pt idx="20">
                  <c:v>4.9047777777777775</c:v>
                </c:pt>
                <c:pt idx="21">
                  <c:v>2.7817555555555553</c:v>
                </c:pt>
                <c:pt idx="22">
                  <c:v>2.6328240740740743</c:v>
                </c:pt>
                <c:pt idx="23">
                  <c:v>0.87155555555555553</c:v>
                </c:pt>
                <c:pt idx="24">
                  <c:v>2.4381481481481484</c:v>
                </c:pt>
                <c:pt idx="25">
                  <c:v>2.2528472222222224</c:v>
                </c:pt>
                <c:pt idx="26">
                  <c:v>2.8424814814814807</c:v>
                </c:pt>
                <c:pt idx="27">
                  <c:v>3.1334150326797392</c:v>
                </c:pt>
                <c:pt idx="28">
                  <c:v>2.641423611111112</c:v>
                </c:pt>
                <c:pt idx="29">
                  <c:v>2.8660493827160498</c:v>
                </c:pt>
                <c:pt idx="30">
                  <c:v>2.5401587301587294</c:v>
                </c:pt>
                <c:pt idx="31">
                  <c:v>2.9343194444444451</c:v>
                </c:pt>
                <c:pt idx="32">
                  <c:v>4.2593750000000004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30-4159-9EE7-8BE163E2A8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6334336"/>
        <c:axId val="136354048"/>
      </c:barChart>
      <c:catAx>
        <c:axId val="136334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 algn="ctr">
              <a:defRPr sz="1000"/>
            </a:pPr>
            <a:endParaRPr lang="fr-FR"/>
          </a:p>
        </c:txPr>
        <c:crossAx val="136354048"/>
        <c:crosses val="autoZero"/>
        <c:auto val="1"/>
        <c:lblAlgn val="ctr"/>
        <c:lblOffset val="100"/>
        <c:noMultiLvlLbl val="0"/>
      </c:catAx>
      <c:valAx>
        <c:axId val="136354048"/>
        <c:scaling>
          <c:orientation val="minMax"/>
        </c:scaling>
        <c:delete val="1"/>
        <c:axPos val="b"/>
        <c:majorGridlines/>
        <c:numFmt formatCode="0.00" sourceLinked="1"/>
        <c:majorTickMark val="out"/>
        <c:minorTickMark val="none"/>
        <c:tickLblPos val="nextTo"/>
        <c:crossAx val="136334336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 algn="ctr">
        <a:defRPr lang="fr-FR" sz="1000" b="0" i="0" u="none" strike="noStrike" kern="1200" baseline="0">
          <a:solidFill>
            <a:sysClr val="windowText" lastClr="000000"/>
          </a:solidFill>
          <a:latin typeface="Arial Black" panose="020B0A04020102020204" pitchFamily="34" charset="0"/>
          <a:ea typeface="+mn-ea"/>
          <a:cs typeface="+mn-cs"/>
        </a:defRPr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[MASQUE_ANALYSE_PROGRES_ODK_NATIONAL_.xlsx]Definition cas de PFA affiché!Tableau croisé dynamique1</c:name>
    <c:fmtId val="45"/>
  </c:pivotSource>
  <c:chart>
    <c:title>
      <c:tx>
        <c:rich>
          <a:bodyPr/>
          <a:lstStyle/>
          <a:p>
            <a:pPr>
              <a:defRPr sz="1200"/>
            </a:pPr>
            <a:r>
              <a:rPr lang="fr-FR" sz="1200" b="1" i="0" baseline="0" dirty="0">
                <a:effectLst/>
              </a:rPr>
              <a:t>Proportion des visites de supervision avec ou sans  </a:t>
            </a:r>
            <a:r>
              <a:rPr lang="fr-FR" sz="1200" b="1" i="0" baseline="0" dirty="0" err="1">
                <a:effectLst/>
              </a:rPr>
              <a:t>definition</a:t>
            </a:r>
            <a:r>
              <a:rPr lang="fr-FR" sz="1200" b="1" i="0" baseline="0" dirty="0">
                <a:effectLst/>
              </a:rPr>
              <a:t> de cas de PFA affichée   selon les trimestre (Q) en 2019</a:t>
            </a:r>
            <a:endParaRPr lang="fr-FR" sz="1200" dirty="0">
              <a:effectLst/>
            </a:endParaRPr>
          </a:p>
        </c:rich>
      </c:tx>
      <c:layout>
        <c:manualLayout>
          <c:xMode val="edge"/>
          <c:yMode val="edge"/>
          <c:x val="0.19393467636524422"/>
          <c:y val="8.3776520838282579E-3"/>
        </c:manualLayout>
      </c:layout>
      <c:overlay val="1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 algn="ctr"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</c:pivotFmt>
      <c:pivotFmt>
        <c:idx val="6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</c:pivotFmt>
      <c:pivotFmt>
        <c:idx val="8"/>
      </c:pivotFmt>
      <c:pivotFmt>
        <c:idx val="9"/>
        <c:marker>
          <c:symbol val="none"/>
        </c:marker>
      </c:pivotFmt>
      <c:pivotFmt>
        <c:idx val="10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</c:pivotFmt>
      <c:pivotFmt>
        <c:idx val="17"/>
        <c:spPr>
          <a:solidFill>
            <a:schemeClr val="accent3"/>
          </a:solidFill>
        </c:spPr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spPr>
          <a:solidFill>
            <a:schemeClr val="accent3"/>
          </a:solidFill>
        </c:spPr>
        <c:marker>
          <c:symbol val="none"/>
        </c:marker>
      </c:pivotFmt>
      <c:pivotFmt>
        <c:idx val="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32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2951181645881502"/>
          <c:y val="8.8849400334548911E-2"/>
          <c:w val="0.8606961599645867"/>
          <c:h val="0.8649171526116121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'Definition cas de PFA affiché'!$B$4:$B$5</c:f>
              <c:strCache>
                <c:ptCount val="1"/>
                <c:pt idx="0">
                  <c:v>Definition de Cas de PFA non affichée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'Definition cas de PFA affiché'!$A$6:$A$42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'Definition cas de PFA affiché'!$B$6:$B$42</c:f>
              <c:numCache>
                <c:formatCode>0%</c:formatCode>
                <c:ptCount val="33"/>
                <c:pt idx="0">
                  <c:v>0.32258064516129031</c:v>
                </c:pt>
                <c:pt idx="1">
                  <c:v>0</c:v>
                </c:pt>
                <c:pt idx="2">
                  <c:v>0</c:v>
                </c:pt>
                <c:pt idx="3">
                  <c:v>0.33333333333333331</c:v>
                </c:pt>
                <c:pt idx="4">
                  <c:v>0</c:v>
                </c:pt>
                <c:pt idx="5">
                  <c:v>0.26666666666666666</c:v>
                </c:pt>
                <c:pt idx="6">
                  <c:v>0.29032258064516131</c:v>
                </c:pt>
                <c:pt idx="7">
                  <c:v>0.42307692307692307</c:v>
                </c:pt>
                <c:pt idx="8">
                  <c:v>0.1</c:v>
                </c:pt>
                <c:pt idx="9">
                  <c:v>0</c:v>
                </c:pt>
                <c:pt idx="10">
                  <c:v>0.10714285714285714</c:v>
                </c:pt>
                <c:pt idx="11">
                  <c:v>0.25</c:v>
                </c:pt>
                <c:pt idx="12">
                  <c:v>7.407407407407407E-2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0.17391304347826086</c:v>
                </c:pt>
                <c:pt idx="18">
                  <c:v>0.23333333333333334</c:v>
                </c:pt>
                <c:pt idx="19">
                  <c:v>8.6956521739130432E-2</c:v>
                </c:pt>
                <c:pt idx="20">
                  <c:v>0</c:v>
                </c:pt>
                <c:pt idx="21">
                  <c:v>0.04</c:v>
                </c:pt>
                <c:pt idx="22">
                  <c:v>0.16666666666666666</c:v>
                </c:pt>
                <c:pt idx="23">
                  <c:v>0.26666666666666666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0.23529411764705882</c:v>
                </c:pt>
                <c:pt idx="28">
                  <c:v>0.1875</c:v>
                </c:pt>
                <c:pt idx="29">
                  <c:v>0.18518518518518517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98-473A-9B6A-729DD64D400B}"/>
            </c:ext>
          </c:extLst>
        </c:ser>
        <c:ser>
          <c:idx val="1"/>
          <c:order val="1"/>
          <c:tx>
            <c:strRef>
              <c:f>'Definition cas de PFA affiché'!$C$4:$C$5</c:f>
              <c:strCache>
                <c:ptCount val="1"/>
                <c:pt idx="0">
                  <c:v>Definition de Cas de PFA  affichée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'Definition cas de PFA affiché'!$A$6:$A$42</c:f>
              <c:multiLvlStrCache>
                <c:ptCount val="33"/>
                <c:lvl>
                  <c:pt idx="0">
                    <c:v>BAFATA</c:v>
                  </c:pt>
                  <c:pt idx="1">
                    <c:v>BIJAGOS</c:v>
                  </c:pt>
                  <c:pt idx="2">
                    <c:v>BIOMBO</c:v>
                  </c:pt>
                  <c:pt idx="3">
                    <c:v>BOLAMA</c:v>
                  </c:pt>
                  <c:pt idx="4">
                    <c:v>CACHEU</c:v>
                  </c:pt>
                  <c:pt idx="5">
                    <c:v>FARIM</c:v>
                  </c:pt>
                  <c:pt idx="6">
                    <c:v>GABU</c:v>
                  </c:pt>
                  <c:pt idx="7">
                    <c:v>OIO</c:v>
                  </c:pt>
                  <c:pt idx="8">
                    <c:v>QUINARA</c:v>
                  </c:pt>
                  <c:pt idx="9">
                    <c:v>SAB</c:v>
                  </c:pt>
                  <c:pt idx="10">
                    <c:v>TOMBALI</c:v>
                  </c:pt>
                  <c:pt idx="11">
                    <c:v>BAFATA</c:v>
                  </c:pt>
                  <c:pt idx="12">
                    <c:v>BIJAGOS</c:v>
                  </c:pt>
                  <c:pt idx="13">
                    <c:v>BIOMBO</c:v>
                  </c:pt>
                  <c:pt idx="14">
                    <c:v>BOLAMA</c:v>
                  </c:pt>
                  <c:pt idx="15">
                    <c:v>CACHEU</c:v>
                  </c:pt>
                  <c:pt idx="16">
                    <c:v>FARIM</c:v>
                  </c:pt>
                  <c:pt idx="17">
                    <c:v>GABU</c:v>
                  </c:pt>
                  <c:pt idx="18">
                    <c:v>OIO</c:v>
                  </c:pt>
                  <c:pt idx="19">
                    <c:v>QUINARA</c:v>
                  </c:pt>
                  <c:pt idx="20">
                    <c:v>SAB</c:v>
                  </c:pt>
                  <c:pt idx="21">
                    <c:v>TOMBALI</c:v>
                  </c:pt>
                  <c:pt idx="22">
                    <c:v>BAFATA</c:v>
                  </c:pt>
                  <c:pt idx="23">
                    <c:v>BIJAGOS</c:v>
                  </c:pt>
                  <c:pt idx="24">
                    <c:v>BIOMBO</c:v>
                  </c:pt>
                  <c:pt idx="25">
                    <c:v>BOLAMA</c:v>
                  </c:pt>
                  <c:pt idx="26">
                    <c:v>CACHEU</c:v>
                  </c:pt>
                  <c:pt idx="27">
                    <c:v>FARIM</c:v>
                  </c:pt>
                  <c:pt idx="28">
                    <c:v>GABU</c:v>
                  </c:pt>
                  <c:pt idx="29">
                    <c:v>OIO</c:v>
                  </c:pt>
                  <c:pt idx="30">
                    <c:v>QUINARA</c:v>
                  </c:pt>
                  <c:pt idx="31">
                    <c:v>SAB</c:v>
                  </c:pt>
                  <c:pt idx="32">
                    <c:v>TOMBALI</c:v>
                  </c:pt>
                </c:lvl>
                <c:lvl>
                  <c:pt idx="0">
                    <c:v>Q1-2019</c:v>
                  </c:pt>
                  <c:pt idx="11">
                    <c:v>Q2-2019</c:v>
                  </c:pt>
                  <c:pt idx="22">
                    <c:v>Q3-2019</c:v>
                  </c:pt>
                </c:lvl>
              </c:multiLvlStrCache>
            </c:multiLvlStrRef>
          </c:cat>
          <c:val>
            <c:numRef>
              <c:f>'Definition cas de PFA affiché'!$C$6:$C$42</c:f>
              <c:numCache>
                <c:formatCode>0%</c:formatCode>
                <c:ptCount val="33"/>
                <c:pt idx="0">
                  <c:v>0.67741935483870963</c:v>
                </c:pt>
                <c:pt idx="1">
                  <c:v>1</c:v>
                </c:pt>
                <c:pt idx="2">
                  <c:v>1</c:v>
                </c:pt>
                <c:pt idx="3">
                  <c:v>0.66666666666666663</c:v>
                </c:pt>
                <c:pt idx="4">
                  <c:v>1</c:v>
                </c:pt>
                <c:pt idx="5">
                  <c:v>0.73333333333333328</c:v>
                </c:pt>
                <c:pt idx="6">
                  <c:v>0.70967741935483875</c:v>
                </c:pt>
                <c:pt idx="7">
                  <c:v>0.57692307692307687</c:v>
                </c:pt>
                <c:pt idx="8">
                  <c:v>0.9</c:v>
                </c:pt>
                <c:pt idx="9">
                  <c:v>1</c:v>
                </c:pt>
                <c:pt idx="10">
                  <c:v>0.8928571428571429</c:v>
                </c:pt>
                <c:pt idx="11">
                  <c:v>0.75</c:v>
                </c:pt>
                <c:pt idx="12">
                  <c:v>0.92592592592592593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0.82608695652173914</c:v>
                </c:pt>
                <c:pt idx="18">
                  <c:v>0.76666666666666672</c:v>
                </c:pt>
                <c:pt idx="19">
                  <c:v>0.91304347826086951</c:v>
                </c:pt>
                <c:pt idx="20">
                  <c:v>1</c:v>
                </c:pt>
                <c:pt idx="21">
                  <c:v>0.96</c:v>
                </c:pt>
                <c:pt idx="22">
                  <c:v>0.83333333333333337</c:v>
                </c:pt>
                <c:pt idx="23">
                  <c:v>0.73333333333333328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0.76470588235294112</c:v>
                </c:pt>
                <c:pt idx="28">
                  <c:v>0.8125</c:v>
                </c:pt>
                <c:pt idx="29">
                  <c:v>0.81481481481481477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98-473A-9B6A-729DD64D40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4697344"/>
        <c:axId val="114698880"/>
      </c:barChart>
      <c:catAx>
        <c:axId val="1146973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 algn="ctr">
              <a:defRPr sz="900"/>
            </a:pPr>
            <a:endParaRPr lang="fr-FR"/>
          </a:p>
        </c:txPr>
        <c:crossAx val="114698880"/>
        <c:crosses val="autoZero"/>
        <c:auto val="1"/>
        <c:lblAlgn val="ctr"/>
        <c:lblOffset val="100"/>
        <c:noMultiLvlLbl val="0"/>
      </c:catAx>
      <c:valAx>
        <c:axId val="114698880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114697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5173309769269216E-2"/>
          <c:y val="0.95660400405573198"/>
          <c:w val="0.87471616821189735"/>
          <c:h val="4.3395995944267969E-2"/>
        </c:manualLayout>
      </c:layout>
      <c:overlay val="0"/>
      <c:txPr>
        <a:bodyPr/>
        <a:lstStyle/>
        <a:p>
          <a:pPr algn="ctr">
            <a:defRPr sz="1400"/>
          </a:pPr>
          <a:endParaRPr lang="fr-FR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 algn="ctr">
        <a:defRPr lang="fr-FR" sz="1000" b="0" i="0" u="none" strike="noStrike" kern="1200" baseline="0">
          <a:solidFill>
            <a:sysClr val="windowText" lastClr="000000"/>
          </a:solidFill>
          <a:latin typeface="Arial Black" panose="020B0A04020102020204" pitchFamily="34" charset="0"/>
          <a:ea typeface="+mn-ea"/>
          <a:cs typeface="+mn-cs"/>
        </a:defRPr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0.31461</cdr:x>
      <cdr:y>0.23473</cdr:y>
    </cdr:from>
    <cdr:to>
      <cdr:x>0.33632</cdr:x>
      <cdr:y>0.73319</cdr:y>
    </cdr:to>
    <cdr:sp macro="" textlink="">
      <cdr:nvSpPr>
        <cdr:cNvPr id="2" name="Flèche : bas 1">
          <a:extLst xmlns:a="http://schemas.openxmlformats.org/drawingml/2006/main">
            <a:ext uri="{FF2B5EF4-FFF2-40B4-BE49-F238E27FC236}">
              <a16:creationId xmlns:a16="http://schemas.microsoft.com/office/drawing/2014/main" id="{AEC6594F-3ADA-490D-B9AA-DA47FE025124}"/>
            </a:ext>
          </a:extLst>
        </cdr:cNvPr>
        <cdr:cNvSpPr/>
      </cdr:nvSpPr>
      <cdr:spPr>
        <a:xfrm xmlns:a="http://schemas.openxmlformats.org/drawingml/2006/main" flipH="1">
          <a:off x="3706372" y="1527366"/>
          <a:ext cx="255765" cy="3243388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0.02543</cdr:x>
      <cdr:y>0.30577</cdr:y>
    </cdr:from>
    <cdr:to>
      <cdr:x>1</cdr:x>
      <cdr:y>0.31317</cdr:y>
    </cdr:to>
    <cdr:cxnSp macro="">
      <cdr:nvCxnSpPr>
        <cdr:cNvPr id="3" name="Connecteur droit avec flèche 2">
          <a:extLst xmlns:a="http://schemas.openxmlformats.org/drawingml/2006/main">
            <a:ext uri="{FF2B5EF4-FFF2-40B4-BE49-F238E27FC236}">
              <a16:creationId xmlns:a16="http://schemas.microsoft.com/office/drawing/2014/main" id="{4529CC2E-9788-49EF-9085-088600FBFE29}"/>
            </a:ext>
          </a:extLst>
        </cdr:cNvPr>
        <cdr:cNvCxnSpPr/>
      </cdr:nvCxnSpPr>
      <cdr:spPr>
        <a:xfrm xmlns:a="http://schemas.openxmlformats.org/drawingml/2006/main" flipV="1">
          <a:off x="256270" y="2088228"/>
          <a:ext cx="9821178" cy="50538"/>
        </a:xfrm>
        <a:prstGeom xmlns:a="http://schemas.openxmlformats.org/drawingml/2006/main" prst="straightConnector1">
          <a:avLst/>
        </a:prstGeom>
        <a:ln xmlns:a="http://schemas.openxmlformats.org/drawingml/2006/main" w="57150">
          <a:headEnd type="triangle"/>
          <a:tailEnd type="triangle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0.2447</cdr:y>
    </cdr:from>
    <cdr:to>
      <cdr:x>0.95851</cdr:x>
      <cdr:y>0.25188</cdr:y>
    </cdr:to>
    <cdr:cxnSp macro="">
      <cdr:nvCxnSpPr>
        <cdr:cNvPr id="2" name="Connecteur droit avec flèche 1">
          <a:extLst xmlns:a="http://schemas.openxmlformats.org/drawingml/2006/main">
            <a:ext uri="{FF2B5EF4-FFF2-40B4-BE49-F238E27FC236}">
              <a16:creationId xmlns:a16="http://schemas.microsoft.com/office/drawing/2014/main" id="{82A7F835-4EF4-4D4E-A19B-08C1D76B649C}"/>
            </a:ext>
          </a:extLst>
        </cdr:cNvPr>
        <cdr:cNvCxnSpPr/>
      </cdr:nvCxnSpPr>
      <cdr:spPr>
        <a:xfrm xmlns:a="http://schemas.openxmlformats.org/drawingml/2006/main" flipV="1">
          <a:off x="0" y="1836666"/>
          <a:ext cx="10097566" cy="53891"/>
        </a:xfrm>
        <a:prstGeom xmlns:a="http://schemas.openxmlformats.org/drawingml/2006/main" prst="straightConnector1">
          <a:avLst/>
        </a:prstGeom>
        <a:ln xmlns:a="http://schemas.openxmlformats.org/drawingml/2006/main" w="57150">
          <a:headEnd type="triangle"/>
          <a:tailEnd type="triangle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0.03751</cdr:x>
      <cdr:y>0.26725</cdr:y>
    </cdr:from>
    <cdr:to>
      <cdr:x>0.99909</cdr:x>
      <cdr:y>0.27443</cdr:y>
    </cdr:to>
    <cdr:cxnSp macro="">
      <cdr:nvCxnSpPr>
        <cdr:cNvPr id="2" name="Connecteur droit avec flèche 1">
          <a:extLst xmlns:a="http://schemas.openxmlformats.org/drawingml/2006/main">
            <a:ext uri="{FF2B5EF4-FFF2-40B4-BE49-F238E27FC236}">
              <a16:creationId xmlns:a16="http://schemas.microsoft.com/office/drawing/2014/main" id="{9F26ED3E-0978-4C64-9CE3-8D1ACCE677A2}"/>
            </a:ext>
          </a:extLst>
        </cdr:cNvPr>
        <cdr:cNvCxnSpPr/>
      </cdr:nvCxnSpPr>
      <cdr:spPr>
        <a:xfrm xmlns:a="http://schemas.openxmlformats.org/drawingml/2006/main" flipV="1">
          <a:off x="392655" y="2018603"/>
          <a:ext cx="10065795" cy="54233"/>
        </a:xfrm>
        <a:prstGeom xmlns:a="http://schemas.openxmlformats.org/drawingml/2006/main" prst="straightConnector1">
          <a:avLst/>
        </a:prstGeom>
        <a:ln xmlns:a="http://schemas.openxmlformats.org/drawingml/2006/main" w="57150">
          <a:headEnd type="triangle"/>
          <a:tailEnd type="triangle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0.00964</cdr:x>
      <cdr:y>0.44759</cdr:y>
    </cdr:from>
    <cdr:to>
      <cdr:x>0.99544</cdr:x>
      <cdr:y>0.45493</cdr:y>
    </cdr:to>
    <cdr:cxnSp macro="">
      <cdr:nvCxnSpPr>
        <cdr:cNvPr id="2" name="Connecteur droit avec flèche 1">
          <a:extLst xmlns:a="http://schemas.openxmlformats.org/drawingml/2006/main">
            <a:ext uri="{FF2B5EF4-FFF2-40B4-BE49-F238E27FC236}">
              <a16:creationId xmlns:a16="http://schemas.microsoft.com/office/drawing/2014/main" id="{F39C51D5-64EA-45EE-BD3C-861DDB663D83}"/>
            </a:ext>
          </a:extLst>
        </cdr:cNvPr>
        <cdr:cNvCxnSpPr/>
      </cdr:nvCxnSpPr>
      <cdr:spPr>
        <a:xfrm xmlns:a="http://schemas.openxmlformats.org/drawingml/2006/main" flipV="1">
          <a:off x="98425" y="3308350"/>
          <a:ext cx="10065795" cy="54233"/>
        </a:xfrm>
        <a:prstGeom xmlns:a="http://schemas.openxmlformats.org/drawingml/2006/main" prst="straightConnector1">
          <a:avLst/>
        </a:prstGeom>
        <a:ln xmlns:a="http://schemas.openxmlformats.org/drawingml/2006/main" w="57150">
          <a:headEnd type="triangle"/>
          <a:tailEnd type="triangle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0.00964</cdr:x>
      <cdr:y>0.44759</cdr:y>
    </cdr:from>
    <cdr:to>
      <cdr:x>0.99544</cdr:x>
      <cdr:y>0.45493</cdr:y>
    </cdr:to>
    <cdr:cxnSp macro="">
      <cdr:nvCxnSpPr>
        <cdr:cNvPr id="2" name="Connecteur droit avec flèche 1">
          <a:extLst xmlns:a="http://schemas.openxmlformats.org/drawingml/2006/main">
            <a:ext uri="{FF2B5EF4-FFF2-40B4-BE49-F238E27FC236}">
              <a16:creationId xmlns:a16="http://schemas.microsoft.com/office/drawing/2014/main" id="{F39C51D5-64EA-45EE-BD3C-861DDB663D83}"/>
            </a:ext>
          </a:extLst>
        </cdr:cNvPr>
        <cdr:cNvCxnSpPr/>
      </cdr:nvCxnSpPr>
      <cdr:spPr>
        <a:xfrm xmlns:a="http://schemas.openxmlformats.org/drawingml/2006/main" flipV="1">
          <a:off x="98425" y="3308350"/>
          <a:ext cx="10065795" cy="54233"/>
        </a:xfrm>
        <a:prstGeom xmlns:a="http://schemas.openxmlformats.org/drawingml/2006/main" prst="straightConnector1">
          <a:avLst/>
        </a:prstGeom>
        <a:ln xmlns:a="http://schemas.openxmlformats.org/drawingml/2006/main" w="57150">
          <a:headEnd type="triangle"/>
          <a:tailEnd type="triangle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076ED4-47A7-499D-9A31-8AC049F26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2CF836D-124A-4AB0-803D-A0BC49B35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683E23-8270-40F2-B258-C3D934789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82CC-DFA4-4E68-B6EF-9BC052FC144E}" type="datetimeFigureOut">
              <a:rPr lang="fr-FR" smtClean="0"/>
              <a:t>14/12/2019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6E6352-6AEA-4659-B2F1-17F2DF666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D87C08-C1E2-4B8C-93C2-C94227B9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381B-9256-4F1F-A525-86682C3FC8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212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8999C2-CFB3-4A39-890F-66F8A682E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9730E1-7167-40DD-9D40-E02036863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D105B8-81C8-43DE-88B5-B651B2D6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82CC-DFA4-4E68-B6EF-9BC052FC144E}" type="datetimeFigureOut">
              <a:rPr lang="fr-FR" smtClean="0"/>
              <a:t>14/12/2019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98703E-3337-4407-87DF-B4BD546A6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240184-183F-4AF9-A8D4-FE689DE2B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381B-9256-4F1F-A525-86682C3FC8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40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90600CE-C3B5-4899-AA3A-6B9F2D0F3E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630833D-E5E9-46EF-8831-75966D80B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72160A-B5EE-4F30-967C-62155E7F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82CC-DFA4-4E68-B6EF-9BC052FC144E}" type="datetimeFigureOut">
              <a:rPr lang="fr-FR" smtClean="0"/>
              <a:t>14/12/2019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D6B965-5CA3-447D-8696-4D42EBED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A84090-169A-49A9-B8D7-E5DBCD8A8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381B-9256-4F1F-A525-86682C3FC8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16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BAC169-8C00-43EF-B34C-E1FF698AA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836014-3B5B-4DFC-AB2E-21EA556D0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A0BD1B-916A-4727-8C97-9316DDFEF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82CC-DFA4-4E68-B6EF-9BC052FC144E}" type="datetimeFigureOut">
              <a:rPr lang="fr-FR" smtClean="0"/>
              <a:t>14/12/2019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0EBC16-6FD5-477B-9A23-8D6963643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113277-158F-4B56-BAB7-3F78D527D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381B-9256-4F1F-A525-86682C3FC8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20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BCEC96-A8ED-4B8F-B5F7-7DEF5EB30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1805A4-AEC3-4ADF-8619-9C4F357DF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6809A9-10A2-41F8-904B-468A6718D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82CC-DFA4-4E68-B6EF-9BC052FC144E}" type="datetimeFigureOut">
              <a:rPr lang="fr-FR" smtClean="0"/>
              <a:t>14/12/2019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ED7E83-C8E0-45CE-B295-7804DB78D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63A378-ACF4-4D2F-A9E8-981153126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381B-9256-4F1F-A525-86682C3FC8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504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A1599F-67D3-4244-BAEA-9ACB5ADA4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B16B86-BB2E-4727-84DE-757C59421C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A6D4786-CBC1-4353-A93E-9A2D6669E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A32D3F-0AD5-4D4D-8350-08E2C3F25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82CC-DFA4-4E68-B6EF-9BC052FC144E}" type="datetimeFigureOut">
              <a:rPr lang="fr-FR" smtClean="0"/>
              <a:t>14/12/2019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98955C-3552-4929-BE27-D46CA9D50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878CD2-5497-4E62-AC82-0BBA6E3FF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381B-9256-4F1F-A525-86682C3FC8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263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D952EB-07B4-416A-BEBC-8F05D5140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C3AEC5-D374-44AC-9B38-00D0E2A79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4B7B531-CC76-4438-B16F-6F4715C0C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3674D8C-AA41-4B76-BBC8-4D74EA1138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23DAE05-9BBF-4C80-8357-A4AF28F691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3897E82-A7FB-4D94-B974-CE867EED3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82CC-DFA4-4E68-B6EF-9BC052FC144E}" type="datetimeFigureOut">
              <a:rPr lang="fr-FR" smtClean="0"/>
              <a:t>14/12/2019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8C7F4CB-5F7A-42D5-A880-767E0246A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BB60756-0856-4E01-AE4A-5FE5FBD3D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381B-9256-4F1F-A525-86682C3FC8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28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08E1C6-44FD-4EB7-8CA0-E52B0E3A4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F495294-9421-417B-894A-F775D688D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82CC-DFA4-4E68-B6EF-9BC052FC144E}" type="datetimeFigureOut">
              <a:rPr lang="fr-FR" smtClean="0"/>
              <a:t>14/12/2019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B38BFF-552E-4D36-8774-346650B55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918BC1-ADDB-4220-81B8-325165938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381B-9256-4F1F-A525-86682C3FC8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486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92A142E-C985-4873-B011-8712CBA0B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82CC-DFA4-4E68-B6EF-9BC052FC144E}" type="datetimeFigureOut">
              <a:rPr lang="fr-FR" smtClean="0"/>
              <a:t>14/12/2019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5947ABF-6459-4679-81D1-40ACA2A50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42FBE2-CE64-4615-9844-D191649B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381B-9256-4F1F-A525-86682C3FC8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96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1DD8C4-0B0E-46B4-89FD-E502FBC53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874DE3-60AE-44CC-A85B-1AD3401CB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93B3756-D9D6-44EA-BD41-5B9C15D75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3C25693-0B04-41AD-AAD9-BD41D5594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82CC-DFA4-4E68-B6EF-9BC052FC144E}" type="datetimeFigureOut">
              <a:rPr lang="fr-FR" smtClean="0"/>
              <a:t>14/12/2019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0FEB972-36D7-45B6-805C-44FEC8F05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A708D1-C8F5-497B-935F-349B3F36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381B-9256-4F1F-A525-86682C3FC8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84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C70F3F-BC3F-4EE0-89F2-F450900A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45494BF-C21E-4475-96E8-145F45F0C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7A66D9A-D9D1-46BC-94C0-9632D9863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B99AA6-DB27-4935-B501-94EC84768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82CC-DFA4-4E68-B6EF-9BC052FC144E}" type="datetimeFigureOut">
              <a:rPr lang="fr-FR" smtClean="0"/>
              <a:t>14/12/2019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BC5C15-664C-4C13-8956-980927170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ECF977-B567-48E2-BD6F-1F86C405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381B-9256-4F1F-A525-86682C3FC8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87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2F919E8-6FAD-4FB2-B60C-BA54B0471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BE5D11-BC9B-4DD0-8590-B68305BAE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660E22-4773-4389-9B10-12FC2C043C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282CC-DFA4-4E68-B6EF-9BC052FC144E}" type="datetimeFigureOut">
              <a:rPr lang="fr-FR" smtClean="0"/>
              <a:t>14/12/2019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581D0A-1998-42C4-B9C8-56EB084008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F7D4EB-CE9D-46BE-B02A-A2F77AC5C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8381B-9256-4F1F-A525-86682C3FC8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57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9FACD7-677B-48AD-A95E-5CF1EA98B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85" y="300251"/>
            <a:ext cx="11696131" cy="6557749"/>
          </a:xfr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WordArt 3">
            <a:extLst>
              <a:ext uri="{FF2B5EF4-FFF2-40B4-BE49-F238E27FC236}">
                <a16:creationId xmlns:a16="http://schemas.microsoft.com/office/drawing/2014/main" id="{A6C17951-D46F-40CE-B8B4-BB4F30B881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41445" y="450376"/>
            <a:ext cx="10563367" cy="6223379"/>
          </a:xfrm>
          <a:prstGeom prst="rect">
            <a:avLst/>
          </a:prstGeom>
        </p:spPr>
        <p:txBody>
          <a:bodyPr wrap="square" numCol="1" fromWordArt="1">
            <a:prstTxWarp prst="textCanUp">
              <a:avLst>
                <a:gd name="adj" fmla="val 85713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Avaliação da Supervisão Formativa com ODK</a:t>
            </a:r>
          </a:p>
          <a:p>
            <a:pPr algn="ctr"/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nas estruturas de saúde</a:t>
            </a:r>
          </a:p>
          <a:p>
            <a:pPr algn="ctr"/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da Guinne Bissau</a:t>
            </a:r>
          </a:p>
          <a:p>
            <a:pPr algn="ctr"/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Período de janeiro a setembro de 2019</a:t>
            </a:r>
            <a:endParaRPr lang="fr-FR" sz="3600" b="1" dirty="0">
              <a:solidFill>
                <a:schemeClr val="accent1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24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00000000-0008-0000-7300-00000A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9588993"/>
              </p:ext>
            </p:extLst>
          </p:nvPr>
        </p:nvGraphicFramePr>
        <p:xfrm>
          <a:off x="138906" y="102705"/>
          <a:ext cx="11914187" cy="6652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9240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00000000-0008-0000-7300-00000B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0052998"/>
              </p:ext>
            </p:extLst>
          </p:nvPr>
        </p:nvGraphicFramePr>
        <p:xfrm>
          <a:off x="131763" y="106364"/>
          <a:ext cx="11914187" cy="653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6413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00000000-0008-0000-7300-00000C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385065"/>
              </p:ext>
            </p:extLst>
          </p:nvPr>
        </p:nvGraphicFramePr>
        <p:xfrm>
          <a:off x="131763" y="106364"/>
          <a:ext cx="11914187" cy="6519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2982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00000000-0008-0000-7300-00000D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778623"/>
              </p:ext>
            </p:extLst>
          </p:nvPr>
        </p:nvGraphicFramePr>
        <p:xfrm>
          <a:off x="131763" y="0"/>
          <a:ext cx="11914187" cy="6626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2402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00000000-0008-0000-7300-00000E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118608"/>
              </p:ext>
            </p:extLst>
          </p:nvPr>
        </p:nvGraphicFramePr>
        <p:xfrm>
          <a:off x="131763" y="106364"/>
          <a:ext cx="11914187" cy="6546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7548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00000000-0008-0000-7300-00000F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784843"/>
              </p:ext>
            </p:extLst>
          </p:nvPr>
        </p:nvGraphicFramePr>
        <p:xfrm>
          <a:off x="131763" y="106364"/>
          <a:ext cx="11914187" cy="6506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2090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00000000-0008-0000-7300-000010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7167196"/>
              </p:ext>
            </p:extLst>
          </p:nvPr>
        </p:nvGraphicFramePr>
        <p:xfrm>
          <a:off x="138906" y="182390"/>
          <a:ext cx="11914187" cy="6493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6302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00000000-0008-0000-7300-000011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529072"/>
              </p:ext>
            </p:extLst>
          </p:nvPr>
        </p:nvGraphicFramePr>
        <p:xfrm>
          <a:off x="131763" y="106364"/>
          <a:ext cx="11914187" cy="6519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7132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00000000-0008-0000-7300-00001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244686"/>
              </p:ext>
            </p:extLst>
          </p:nvPr>
        </p:nvGraphicFramePr>
        <p:xfrm>
          <a:off x="131763" y="106364"/>
          <a:ext cx="11914187" cy="6493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4217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00000000-0008-0000-7300-00001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950822"/>
              </p:ext>
            </p:extLst>
          </p:nvPr>
        </p:nvGraphicFramePr>
        <p:xfrm>
          <a:off x="131763" y="106364"/>
          <a:ext cx="11914187" cy="653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9991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8471EC-ED64-4363-A379-8DEC0C316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7" y="119271"/>
            <a:ext cx="11900452" cy="9409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3200" dirty="0">
                <a:latin typeface="Arial Black" panose="020B0A04020102020204" pitchFamily="34" charset="0"/>
              </a:rPr>
              <a:t>Cartographie actualisée des sites prioritaires de surveillance PFA  en 2019 en Guinée Bissau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F6F9E450-846B-4F5A-9B47-7B5A9171FC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7" y="1171819"/>
            <a:ext cx="11900452" cy="56861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94785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00000000-0008-0000-7300-000015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513843"/>
              </p:ext>
            </p:extLst>
          </p:nvPr>
        </p:nvGraphicFramePr>
        <p:xfrm>
          <a:off x="131763" y="1"/>
          <a:ext cx="11914187" cy="6586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5850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00000000-0008-0000-7300-000014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052483"/>
              </p:ext>
            </p:extLst>
          </p:nvPr>
        </p:nvGraphicFramePr>
        <p:xfrm>
          <a:off x="131763" y="1"/>
          <a:ext cx="11914187" cy="6612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1334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00000000-0008-0000-7300-000016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985062"/>
              </p:ext>
            </p:extLst>
          </p:nvPr>
        </p:nvGraphicFramePr>
        <p:xfrm>
          <a:off x="131763" y="106364"/>
          <a:ext cx="11914187" cy="6519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5922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00000000-0008-0000-7300-000017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959877"/>
              </p:ext>
            </p:extLst>
          </p:nvPr>
        </p:nvGraphicFramePr>
        <p:xfrm>
          <a:off x="131763" y="1"/>
          <a:ext cx="11914187" cy="6639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7709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00000000-0008-0000-7300-000018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540158"/>
              </p:ext>
            </p:extLst>
          </p:nvPr>
        </p:nvGraphicFramePr>
        <p:xfrm>
          <a:off x="131763" y="106363"/>
          <a:ext cx="11914187" cy="6453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8252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00000000-0008-0000-7300-000019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375064"/>
              </p:ext>
            </p:extLst>
          </p:nvPr>
        </p:nvGraphicFramePr>
        <p:xfrm>
          <a:off x="198438" y="0"/>
          <a:ext cx="11847512" cy="6507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0680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00000000-0008-0000-7300-00001A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2610192"/>
              </p:ext>
            </p:extLst>
          </p:nvPr>
        </p:nvGraphicFramePr>
        <p:xfrm>
          <a:off x="198438" y="0"/>
          <a:ext cx="11847512" cy="6639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1215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00000000-0008-0000-7300-00001B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568517"/>
              </p:ext>
            </p:extLst>
          </p:nvPr>
        </p:nvGraphicFramePr>
        <p:xfrm>
          <a:off x="106017" y="0"/>
          <a:ext cx="11979966" cy="6507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7357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00000000-0008-0000-7300-00001D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475104"/>
              </p:ext>
            </p:extLst>
          </p:nvPr>
        </p:nvGraphicFramePr>
        <p:xfrm>
          <a:off x="0" y="0"/>
          <a:ext cx="12045950" cy="6507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5585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00000000-0008-0000-7300-00001E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803814"/>
              </p:ext>
            </p:extLst>
          </p:nvPr>
        </p:nvGraphicFramePr>
        <p:xfrm>
          <a:off x="198438" y="146050"/>
          <a:ext cx="11847512" cy="6361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51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00000000-0008-0000-73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422982"/>
              </p:ext>
            </p:extLst>
          </p:nvPr>
        </p:nvGraphicFramePr>
        <p:xfrm>
          <a:off x="131763" y="0"/>
          <a:ext cx="11914187" cy="659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8680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00000000-0008-0000-7300-00001F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204060"/>
              </p:ext>
            </p:extLst>
          </p:nvPr>
        </p:nvGraphicFramePr>
        <p:xfrm>
          <a:off x="198438" y="0"/>
          <a:ext cx="11847512" cy="6507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2446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00000000-0008-0000-7300-000020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530886"/>
              </p:ext>
            </p:extLst>
          </p:nvPr>
        </p:nvGraphicFramePr>
        <p:xfrm>
          <a:off x="198438" y="146050"/>
          <a:ext cx="11847512" cy="6572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00768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AEDDDF4B-A32B-48C6-93A2-EF6D30342B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811279"/>
              </p:ext>
            </p:extLst>
          </p:nvPr>
        </p:nvGraphicFramePr>
        <p:xfrm>
          <a:off x="185737" y="119270"/>
          <a:ext cx="11780975" cy="6506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50646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00000000-0008-0000-7300-000021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78293"/>
              </p:ext>
            </p:extLst>
          </p:nvPr>
        </p:nvGraphicFramePr>
        <p:xfrm>
          <a:off x="198438" y="0"/>
          <a:ext cx="11847512" cy="6507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98410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0DB7E735-2597-4AB1-851B-67547DC19C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265310"/>
              </p:ext>
            </p:extLst>
          </p:nvPr>
        </p:nvGraphicFramePr>
        <p:xfrm>
          <a:off x="146050" y="92765"/>
          <a:ext cx="11899900" cy="6506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9422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524E59AD-67BF-4017-8D2D-70D9968B09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960249"/>
              </p:ext>
            </p:extLst>
          </p:nvPr>
        </p:nvGraphicFramePr>
        <p:xfrm>
          <a:off x="198438" y="173038"/>
          <a:ext cx="11780837" cy="6532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73998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19029051-3FCB-4C5F-976B-F641E543C2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055393"/>
              </p:ext>
            </p:extLst>
          </p:nvPr>
        </p:nvGraphicFramePr>
        <p:xfrm>
          <a:off x="198438" y="173038"/>
          <a:ext cx="11780837" cy="6532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04180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7FE97A08-8006-416B-A9FB-5494367811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48952"/>
              </p:ext>
            </p:extLst>
          </p:nvPr>
        </p:nvGraphicFramePr>
        <p:xfrm>
          <a:off x="198438" y="173038"/>
          <a:ext cx="11780837" cy="6532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64153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CFF7B626-95CC-4FEF-BC87-BA6CECF7BF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392332"/>
              </p:ext>
            </p:extLst>
          </p:nvPr>
        </p:nvGraphicFramePr>
        <p:xfrm>
          <a:off x="198438" y="173038"/>
          <a:ext cx="11780837" cy="6532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07554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CFF7B626-95CC-4FEF-BC87-BA6CECF7BF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631424"/>
              </p:ext>
            </p:extLst>
          </p:nvPr>
        </p:nvGraphicFramePr>
        <p:xfrm>
          <a:off x="198438" y="173038"/>
          <a:ext cx="11780837" cy="6532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7883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00000000-0008-0000-73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019384"/>
              </p:ext>
            </p:extLst>
          </p:nvPr>
        </p:nvGraphicFramePr>
        <p:xfrm>
          <a:off x="138906" y="0"/>
          <a:ext cx="11914187" cy="6599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6778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155378"/>
              </p:ext>
            </p:extLst>
          </p:nvPr>
        </p:nvGraphicFramePr>
        <p:xfrm>
          <a:off x="131763" y="119063"/>
          <a:ext cx="11928475" cy="646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02153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Espace réservé du contenu 18">
            <a:extLst>
              <a:ext uri="{FF2B5EF4-FFF2-40B4-BE49-F238E27FC236}">
                <a16:creationId xmlns:a16="http://schemas.microsoft.com/office/drawing/2014/main" id="{0ECACE00-1584-4363-BB02-688F0C3E89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421301"/>
              </p:ext>
            </p:extLst>
          </p:nvPr>
        </p:nvGraphicFramePr>
        <p:xfrm>
          <a:off x="92764" y="106017"/>
          <a:ext cx="11966713" cy="648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9293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9673CBF0-49C7-4D49-8145-D05191D8E1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47376"/>
              </p:ext>
            </p:extLst>
          </p:nvPr>
        </p:nvGraphicFramePr>
        <p:xfrm>
          <a:off x="185529" y="159026"/>
          <a:ext cx="11900455" cy="6453809"/>
        </p:xfrm>
        <a:graphic>
          <a:graphicData uri="http://schemas.openxmlformats.org/drawingml/2006/table">
            <a:tbl>
              <a:tblPr/>
              <a:tblGrid>
                <a:gridCol w="292036">
                  <a:extLst>
                    <a:ext uri="{9D8B030D-6E8A-4147-A177-3AD203B41FA5}">
                      <a16:colId xmlns:a16="http://schemas.microsoft.com/office/drawing/2014/main" val="2271691244"/>
                    </a:ext>
                  </a:extLst>
                </a:gridCol>
                <a:gridCol w="603983">
                  <a:extLst>
                    <a:ext uri="{9D8B030D-6E8A-4147-A177-3AD203B41FA5}">
                      <a16:colId xmlns:a16="http://schemas.microsoft.com/office/drawing/2014/main" val="51808479"/>
                    </a:ext>
                  </a:extLst>
                </a:gridCol>
                <a:gridCol w="497788">
                  <a:extLst>
                    <a:ext uri="{9D8B030D-6E8A-4147-A177-3AD203B41FA5}">
                      <a16:colId xmlns:a16="http://schemas.microsoft.com/office/drawing/2014/main" val="916540373"/>
                    </a:ext>
                  </a:extLst>
                </a:gridCol>
                <a:gridCol w="603983">
                  <a:extLst>
                    <a:ext uri="{9D8B030D-6E8A-4147-A177-3AD203B41FA5}">
                      <a16:colId xmlns:a16="http://schemas.microsoft.com/office/drawing/2014/main" val="4031919879"/>
                    </a:ext>
                  </a:extLst>
                </a:gridCol>
                <a:gridCol w="566372">
                  <a:extLst>
                    <a:ext uri="{9D8B030D-6E8A-4147-A177-3AD203B41FA5}">
                      <a16:colId xmlns:a16="http://schemas.microsoft.com/office/drawing/2014/main" val="2763779844"/>
                    </a:ext>
                  </a:extLst>
                </a:gridCol>
                <a:gridCol w="769913">
                  <a:extLst>
                    <a:ext uri="{9D8B030D-6E8A-4147-A177-3AD203B41FA5}">
                      <a16:colId xmlns:a16="http://schemas.microsoft.com/office/drawing/2014/main" val="886556804"/>
                    </a:ext>
                  </a:extLst>
                </a:gridCol>
                <a:gridCol w="566372">
                  <a:extLst>
                    <a:ext uri="{9D8B030D-6E8A-4147-A177-3AD203B41FA5}">
                      <a16:colId xmlns:a16="http://schemas.microsoft.com/office/drawing/2014/main" val="3808768696"/>
                    </a:ext>
                  </a:extLst>
                </a:gridCol>
                <a:gridCol w="619469">
                  <a:extLst>
                    <a:ext uri="{9D8B030D-6E8A-4147-A177-3AD203B41FA5}">
                      <a16:colId xmlns:a16="http://schemas.microsoft.com/office/drawing/2014/main" val="4205478793"/>
                    </a:ext>
                  </a:extLst>
                </a:gridCol>
                <a:gridCol w="539823">
                  <a:extLst>
                    <a:ext uri="{9D8B030D-6E8A-4147-A177-3AD203B41FA5}">
                      <a16:colId xmlns:a16="http://schemas.microsoft.com/office/drawing/2014/main" val="2393850120"/>
                    </a:ext>
                  </a:extLst>
                </a:gridCol>
                <a:gridCol w="707965">
                  <a:extLst>
                    <a:ext uri="{9D8B030D-6E8A-4147-A177-3AD203B41FA5}">
                      <a16:colId xmlns:a16="http://schemas.microsoft.com/office/drawing/2014/main" val="707086096"/>
                    </a:ext>
                  </a:extLst>
                </a:gridCol>
                <a:gridCol w="646019">
                  <a:extLst>
                    <a:ext uri="{9D8B030D-6E8A-4147-A177-3AD203B41FA5}">
                      <a16:colId xmlns:a16="http://schemas.microsoft.com/office/drawing/2014/main" val="4004727499"/>
                    </a:ext>
                  </a:extLst>
                </a:gridCol>
                <a:gridCol w="646019">
                  <a:extLst>
                    <a:ext uri="{9D8B030D-6E8A-4147-A177-3AD203B41FA5}">
                      <a16:colId xmlns:a16="http://schemas.microsoft.com/office/drawing/2014/main" val="232333033"/>
                    </a:ext>
                  </a:extLst>
                </a:gridCol>
                <a:gridCol w="646019">
                  <a:extLst>
                    <a:ext uri="{9D8B030D-6E8A-4147-A177-3AD203B41FA5}">
                      <a16:colId xmlns:a16="http://schemas.microsoft.com/office/drawing/2014/main" val="24763353"/>
                    </a:ext>
                  </a:extLst>
                </a:gridCol>
                <a:gridCol w="699116">
                  <a:extLst>
                    <a:ext uri="{9D8B030D-6E8A-4147-A177-3AD203B41FA5}">
                      <a16:colId xmlns:a16="http://schemas.microsoft.com/office/drawing/2014/main" val="1957303564"/>
                    </a:ext>
                  </a:extLst>
                </a:gridCol>
                <a:gridCol w="814160">
                  <a:extLst>
                    <a:ext uri="{9D8B030D-6E8A-4147-A177-3AD203B41FA5}">
                      <a16:colId xmlns:a16="http://schemas.microsoft.com/office/drawing/2014/main" val="438660248"/>
                    </a:ext>
                  </a:extLst>
                </a:gridCol>
                <a:gridCol w="876107">
                  <a:extLst>
                    <a:ext uri="{9D8B030D-6E8A-4147-A177-3AD203B41FA5}">
                      <a16:colId xmlns:a16="http://schemas.microsoft.com/office/drawing/2014/main" val="587221145"/>
                    </a:ext>
                  </a:extLst>
                </a:gridCol>
                <a:gridCol w="805311">
                  <a:extLst>
                    <a:ext uri="{9D8B030D-6E8A-4147-A177-3AD203B41FA5}">
                      <a16:colId xmlns:a16="http://schemas.microsoft.com/office/drawing/2014/main" val="3364981742"/>
                    </a:ext>
                  </a:extLst>
                </a:gridCol>
                <a:gridCol w="1000000">
                  <a:extLst>
                    <a:ext uri="{9D8B030D-6E8A-4147-A177-3AD203B41FA5}">
                      <a16:colId xmlns:a16="http://schemas.microsoft.com/office/drawing/2014/main" val="1636450967"/>
                    </a:ext>
                  </a:extLst>
                </a:gridCol>
              </a:tblGrid>
              <a:tr h="316268"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9" marR="6209" marT="62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7"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SITUATION  DES VISITES DE RECHERCHE ACTIVES DANS LES SITES PRIORITAIRES SELON LES DONNEES DES RAPPORTS HEBDOMADAIRES EN 2019</a:t>
                      </a:r>
                    </a:p>
                  </a:txBody>
                  <a:tcPr marL="6209" marR="6209" marT="62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186916"/>
                  </a:ext>
                </a:extLst>
              </a:tr>
              <a:tr h="224175"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9" marR="6209" marT="6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9" marR="6209" marT="62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9" marR="6209" marT="62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9" marR="6209" marT="62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9" marR="6209" marT="62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Periode</a:t>
                      </a:r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 de  : JANVIER    à   Septembre   2019 (S48)</a:t>
                      </a:r>
                    </a:p>
                  </a:txBody>
                  <a:tcPr marL="6209" marR="6209" marT="62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9" marR="6209" marT="62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9" marR="6209" marT="62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9" marR="6209" marT="62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9" marR="6209" marT="62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9" marR="6209" marT="62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9" marR="6209" marT="62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620884"/>
                  </a:ext>
                </a:extLst>
              </a:tr>
              <a:tr h="46652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6209" marR="6209" marT="62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Sites Haute priorité </a:t>
                      </a:r>
                    </a:p>
                  </a:txBody>
                  <a:tcPr marL="6209" marR="6209" marT="620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Sites Moyenne priorité 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Sites Basse priorité 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Total Sites Prioritaires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2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17309"/>
                  </a:ext>
                </a:extLst>
              </a:tr>
              <a:tr h="46046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Nom de  District  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Existant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Visites attendues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Visites réalisées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Complétude %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Existants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Visites attendues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Visites réalisées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Complétude %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Existants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Visites attendues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Visites réalisées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Complétude %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Existants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2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Visites attendues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2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Visites réalisées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2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Complétude %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029629"/>
                  </a:ext>
                </a:extLst>
              </a:tr>
              <a:tr h="42411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Bafata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88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68.18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D0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154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59.09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E0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363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11.29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3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2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605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2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192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2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31.74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A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380919"/>
                  </a:ext>
                </a:extLst>
              </a:tr>
              <a:tr h="27264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Bijagos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88.64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51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242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44.63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242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35.54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5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2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528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2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233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2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44.13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611059"/>
                  </a:ext>
                </a:extLst>
              </a:tr>
              <a:tr h="41805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Biombo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132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18.18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5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132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40.91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143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25.87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83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2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407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2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115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2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28.26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9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512093"/>
                  </a:ext>
                </a:extLst>
              </a:tr>
              <a:tr h="49682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Bolama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75.00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F1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66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69.70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A0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220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15.45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4E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2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330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2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113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2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34.24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72583"/>
                  </a:ext>
                </a:extLst>
              </a:tr>
              <a:tr h="436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Cacheu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176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49.43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242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28.10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8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363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16.80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55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2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781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2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216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2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27.66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8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240917"/>
                  </a:ext>
                </a:extLst>
              </a:tr>
              <a:tr h="48470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Farim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88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72.73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4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88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70.45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80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165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43.03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B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2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341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2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197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2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57.77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1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552756"/>
                  </a:ext>
                </a:extLst>
              </a:tr>
              <a:tr h="44229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Gabu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132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71.97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51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176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61.93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90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627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10.37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34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2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935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2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269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2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28.77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9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531213"/>
                  </a:ext>
                </a:extLst>
              </a:tr>
              <a:tr h="45440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Oio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132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72.73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4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198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73.74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21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506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18.58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5E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2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836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2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336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2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40.19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135544"/>
                  </a:ext>
                </a:extLst>
              </a:tr>
              <a:tr h="42411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Quinara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79.55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71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198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50.51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253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7.91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28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2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495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2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155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2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31.31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9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564203"/>
                  </a:ext>
                </a:extLst>
              </a:tr>
              <a:tr h="39987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SAB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176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24.43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7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176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31.25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9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286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10.84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37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2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638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2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129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2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20.22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6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992086"/>
                  </a:ext>
                </a:extLst>
              </a:tr>
              <a:tr h="4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Tombali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88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57.95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0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132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41.67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4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319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6209" marR="6209" marT="6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16.61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54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2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539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2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159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2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29.50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389583"/>
                  </a:ext>
                </a:extLst>
              </a:tr>
              <a:tr h="32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GUB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26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1144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627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54.81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0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82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1804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894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49.56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317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3487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593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17.01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5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425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2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6435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2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2114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2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32.85</a:t>
                      </a:r>
                    </a:p>
                  </a:txBody>
                  <a:tcPr marL="6209" marR="6209" marT="6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770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9514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3097" y="5053473"/>
            <a:ext cx="78248" cy="19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3097" y="5053473"/>
            <a:ext cx="78248" cy="19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18" name="Espace réservé du contenu 17">
            <a:extLst>
              <a:ext uri="{FF2B5EF4-FFF2-40B4-BE49-F238E27FC236}">
                <a16:creationId xmlns:a16="http://schemas.microsoft.com/office/drawing/2014/main" id="{FE6BCC31-578E-4376-81C1-E49580F1B0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423307"/>
              </p:ext>
            </p:extLst>
          </p:nvPr>
        </p:nvGraphicFramePr>
        <p:xfrm>
          <a:off x="214334" y="77156"/>
          <a:ext cx="11818640" cy="6623647"/>
        </p:xfrm>
        <a:graphic>
          <a:graphicData uri="http://schemas.openxmlformats.org/drawingml/2006/table">
            <a:tbl>
              <a:tblPr/>
              <a:tblGrid>
                <a:gridCol w="1251145">
                  <a:extLst>
                    <a:ext uri="{9D8B030D-6E8A-4147-A177-3AD203B41FA5}">
                      <a16:colId xmlns:a16="http://schemas.microsoft.com/office/drawing/2014/main" val="1501202207"/>
                    </a:ext>
                  </a:extLst>
                </a:gridCol>
                <a:gridCol w="1218989">
                  <a:extLst>
                    <a:ext uri="{9D8B030D-6E8A-4147-A177-3AD203B41FA5}">
                      <a16:colId xmlns:a16="http://schemas.microsoft.com/office/drawing/2014/main" val="3246215118"/>
                    </a:ext>
                  </a:extLst>
                </a:gridCol>
                <a:gridCol w="885741">
                  <a:extLst>
                    <a:ext uri="{9D8B030D-6E8A-4147-A177-3AD203B41FA5}">
                      <a16:colId xmlns:a16="http://schemas.microsoft.com/office/drawing/2014/main" val="3272466825"/>
                    </a:ext>
                  </a:extLst>
                </a:gridCol>
                <a:gridCol w="903280">
                  <a:extLst>
                    <a:ext uri="{9D8B030D-6E8A-4147-A177-3AD203B41FA5}">
                      <a16:colId xmlns:a16="http://schemas.microsoft.com/office/drawing/2014/main" val="2221297375"/>
                    </a:ext>
                  </a:extLst>
                </a:gridCol>
                <a:gridCol w="815582">
                  <a:extLst>
                    <a:ext uri="{9D8B030D-6E8A-4147-A177-3AD203B41FA5}">
                      <a16:colId xmlns:a16="http://schemas.microsoft.com/office/drawing/2014/main" val="780106670"/>
                    </a:ext>
                  </a:extLst>
                </a:gridCol>
                <a:gridCol w="876971">
                  <a:extLst>
                    <a:ext uri="{9D8B030D-6E8A-4147-A177-3AD203B41FA5}">
                      <a16:colId xmlns:a16="http://schemas.microsoft.com/office/drawing/2014/main" val="948424504"/>
                    </a:ext>
                  </a:extLst>
                </a:gridCol>
                <a:gridCol w="701577">
                  <a:extLst>
                    <a:ext uri="{9D8B030D-6E8A-4147-A177-3AD203B41FA5}">
                      <a16:colId xmlns:a16="http://schemas.microsoft.com/office/drawing/2014/main" val="1021752186"/>
                    </a:ext>
                  </a:extLst>
                </a:gridCol>
                <a:gridCol w="701577">
                  <a:extLst>
                    <a:ext uri="{9D8B030D-6E8A-4147-A177-3AD203B41FA5}">
                      <a16:colId xmlns:a16="http://schemas.microsoft.com/office/drawing/2014/main" val="2792924010"/>
                    </a:ext>
                  </a:extLst>
                </a:gridCol>
                <a:gridCol w="806813">
                  <a:extLst>
                    <a:ext uri="{9D8B030D-6E8A-4147-A177-3AD203B41FA5}">
                      <a16:colId xmlns:a16="http://schemas.microsoft.com/office/drawing/2014/main" val="4204357109"/>
                    </a:ext>
                  </a:extLst>
                </a:gridCol>
                <a:gridCol w="701577">
                  <a:extLst>
                    <a:ext uri="{9D8B030D-6E8A-4147-A177-3AD203B41FA5}">
                      <a16:colId xmlns:a16="http://schemas.microsoft.com/office/drawing/2014/main" val="3443802325"/>
                    </a:ext>
                  </a:extLst>
                </a:gridCol>
                <a:gridCol w="947127">
                  <a:extLst>
                    <a:ext uri="{9D8B030D-6E8A-4147-A177-3AD203B41FA5}">
                      <a16:colId xmlns:a16="http://schemas.microsoft.com/office/drawing/2014/main" val="3719438002"/>
                    </a:ext>
                  </a:extLst>
                </a:gridCol>
                <a:gridCol w="947127">
                  <a:extLst>
                    <a:ext uri="{9D8B030D-6E8A-4147-A177-3AD203B41FA5}">
                      <a16:colId xmlns:a16="http://schemas.microsoft.com/office/drawing/2014/main" val="3226220954"/>
                    </a:ext>
                  </a:extLst>
                </a:gridCol>
                <a:gridCol w="1061134">
                  <a:extLst>
                    <a:ext uri="{9D8B030D-6E8A-4147-A177-3AD203B41FA5}">
                      <a16:colId xmlns:a16="http://schemas.microsoft.com/office/drawing/2014/main" val="569796491"/>
                    </a:ext>
                  </a:extLst>
                </a:gridCol>
              </a:tblGrid>
              <a:tr h="720030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PERFORMANCES DE LA SURVEILLANCE DES PFA  PAR REGION EN GUINEE BISSAU  A LA SEMAINE 49 DE L'ANNEE 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165477"/>
                  </a:ext>
                </a:extLst>
              </a:tr>
              <a:tr h="222205">
                <a:tc rowSpan="4"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Régions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Estimat.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Nb de cas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Nb de cas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Taux 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 de PFA avec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 de PFA avec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 confirmés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Atteinte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Atteinte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9865797"/>
                  </a:ext>
                </a:extLst>
              </a:tr>
              <a:tr h="22220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POP 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PFA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PFA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PFA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éch. de selles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éch  au labo en bonne qualité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4183115"/>
                  </a:ext>
                </a:extLst>
              </a:tr>
              <a:tr h="4444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&lt;15 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attend.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notifiés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 polio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dans les 14 j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Wild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Compatible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indicateurs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indicateurs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576086"/>
                  </a:ext>
                </a:extLst>
              </a:tr>
              <a:tr h="23718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 an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(0-14j)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Nbre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majeurs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majeurs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057612"/>
                  </a:ext>
                </a:extLst>
              </a:tr>
              <a:tr h="27107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Bafata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135 284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104855"/>
                  </a:ext>
                </a:extLst>
              </a:tr>
              <a:tr h="27107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Bijagos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12 738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048162"/>
                  </a:ext>
                </a:extLst>
              </a:tr>
              <a:tr h="27107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Biombo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48 313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01925"/>
                  </a:ext>
                </a:extLst>
              </a:tr>
              <a:tr h="24396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Bolama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#DIV/0!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814904"/>
                  </a:ext>
                </a:extLst>
              </a:tr>
              <a:tr h="27107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Cacheu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110 113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013286"/>
                  </a:ext>
                </a:extLst>
              </a:tr>
              <a:tr h="24396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Farim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29 769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357870"/>
                  </a:ext>
                </a:extLst>
              </a:tr>
              <a:tr h="27107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Gabu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130 045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425459"/>
                  </a:ext>
                </a:extLst>
              </a:tr>
              <a:tr h="24396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104 004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75280"/>
                  </a:ext>
                </a:extLst>
              </a:tr>
              <a:tr h="27107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Quinara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38 008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917118"/>
                  </a:ext>
                </a:extLst>
              </a:tr>
              <a:tr h="27107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248 956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528475"/>
                  </a:ext>
                </a:extLst>
              </a:tr>
              <a:tr h="27107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Tombali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58 226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778643"/>
                  </a:ext>
                </a:extLst>
              </a:tr>
              <a:tr h="3259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GUINEE BISSAU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       920 144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         18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         44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5.2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         39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89%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3366FF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164555"/>
                  </a:ext>
                </a:extLst>
              </a:tr>
              <a:tr h="144006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043008"/>
                  </a:ext>
                </a:extLst>
              </a:tr>
              <a:tr h="228716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09  Régions ont atteint les 03 principaux indicateurs,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8674"/>
                  </a:ext>
                </a:extLst>
              </a:tr>
              <a:tr h="228716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09  Régions ont atteint les 02 principaux indicateurs,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971601"/>
                  </a:ext>
                </a:extLst>
              </a:tr>
              <a:tr h="228716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02  Région ont atteint 01 seul indicateur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128578"/>
                  </a:ext>
                </a:extLst>
              </a:tr>
              <a:tr h="228716">
                <a:tc gridSpan="6">
                  <a:txBody>
                    <a:bodyPr/>
                    <a:lstStyle/>
                    <a:p>
                      <a:pPr algn="l" rtl="0" fontAlgn="ctr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01   Régions n’a atteint aucun des 02 principaux indicateurs (Bolama)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633427"/>
                  </a:ext>
                </a:extLst>
              </a:tr>
              <a:tr h="228716">
                <a:tc gridSpan="6">
                  <a:txBody>
                    <a:bodyPr/>
                    <a:lstStyle/>
                    <a:p>
                      <a:pPr algn="l" rtl="0" fontAlgn="ctr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01   Région n'a atteint aucun des 03 principaux indicateurs (Bolama)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235375"/>
                  </a:ext>
                </a:extLst>
              </a:tr>
              <a:tr h="228716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01   Région silencieuse  ( Bolama,   SAB)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8668675"/>
                  </a:ext>
                </a:extLst>
              </a:tr>
            </a:tbl>
          </a:graphicData>
        </a:graphic>
      </p:graphicFrame>
      <p:sp>
        <p:nvSpPr>
          <p:cNvPr id="19" name="Text Box 1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563" y="5145089"/>
            <a:ext cx="76662" cy="19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563" y="5145089"/>
            <a:ext cx="76662" cy="19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0405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652508"/>
              </p:ext>
            </p:extLst>
          </p:nvPr>
        </p:nvGraphicFramePr>
        <p:xfrm>
          <a:off x="92765" y="158750"/>
          <a:ext cx="12006470" cy="6348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86020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9AD0C8E-34AF-4036-ACA3-266BEB552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6" y="96391"/>
            <a:ext cx="11966713" cy="61793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3200" b="1" dirty="0">
                <a:solidFill>
                  <a:prstClr val="black"/>
                </a:solidFill>
                <a:latin typeface="Arial Narrow" panose="020B0606020202030204" pitchFamily="34" charset="0"/>
              </a:rPr>
              <a:t>PERFORMANCE DE LA SURVEILLANCE DES PFA PAR REGION EN 2019</a:t>
            </a:r>
            <a:endParaRPr lang="fr-FR" sz="3200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3C17E0D-ED0E-4357-92C1-3615F68FB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55491"/>
            <a:ext cx="3794451" cy="41713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/>
            <a:r>
              <a:rPr lang="fr-FR" dirty="0">
                <a:solidFill>
                  <a:prstClr val="black"/>
                </a:solidFill>
              </a:rPr>
              <a:t>Taux de PFA non Polio Annualisé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C1E6C1C-6E01-4A77-901C-B323530FC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94450" y="792259"/>
            <a:ext cx="3982403" cy="4875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1600" dirty="0">
                <a:solidFill>
                  <a:prstClr val="black"/>
                </a:solidFill>
                <a:latin typeface="Arial Black" panose="020B0A04020102020204" pitchFamily="34" charset="0"/>
              </a:rPr>
              <a:t>% de selles recueillies dans les 14 jours</a:t>
            </a:r>
            <a:endParaRPr lang="fr-FR" sz="1600" dirty="0">
              <a:latin typeface="Arial Black" panose="020B0A04020102020204" pitchFamily="34" charset="0"/>
            </a:endParaRP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CCC4133E-EA43-4320-84D2-825D53752A5D}"/>
              </a:ext>
            </a:extLst>
          </p:cNvPr>
          <p:cNvSpPr txBox="1">
            <a:spLocks/>
          </p:cNvSpPr>
          <p:nvPr/>
        </p:nvSpPr>
        <p:spPr>
          <a:xfrm>
            <a:off x="7776853" y="855491"/>
            <a:ext cx="4295877" cy="4210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68580" tIns="34290" rIns="68580" bIns="3429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Bef>
                <a:spcPts val="750"/>
              </a:spcBef>
            </a:pPr>
            <a:r>
              <a:rPr lang="fr-FR" sz="1800" dirty="0">
                <a:solidFill>
                  <a:prstClr val="black"/>
                </a:solidFill>
                <a:latin typeface="Calibri" panose="020F0502020204030204"/>
              </a:rPr>
              <a:t>Atteinte des 02 principaux indicateurs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F5556D9-FBAC-488C-B07F-84B391C71E7D}"/>
              </a:ext>
            </a:extLst>
          </p:cNvPr>
          <p:cNvSpPr txBox="1"/>
          <p:nvPr/>
        </p:nvSpPr>
        <p:spPr>
          <a:xfrm>
            <a:off x="7776853" y="2586658"/>
            <a:ext cx="25929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endParaRPr lang="fr-FR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35A9A70E-807F-4E2C-A1F1-1644013E1A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5857"/>
            <a:ext cx="3794450" cy="5347822"/>
          </a:xfrm>
        </p:spPr>
      </p:pic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8671D026-007E-4FF0-B1FC-EDB77B58A73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95" y="1340252"/>
            <a:ext cx="3819858" cy="5332342"/>
          </a:xfrm>
        </p:spPr>
      </p:pic>
      <p:pic>
        <p:nvPicPr>
          <p:cNvPr id="18" name="Espace réservé du contenu 4">
            <a:extLst>
              <a:ext uri="{FF2B5EF4-FFF2-40B4-BE49-F238E27FC236}">
                <a16:creationId xmlns:a16="http://schemas.microsoft.com/office/drawing/2014/main" id="{E2848A42-ADFC-4025-9FBF-7F027F339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853" y="1343596"/>
            <a:ext cx="4295877" cy="539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275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00000000-0008-0000-7300-0000270000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5" y="-1325217"/>
            <a:ext cx="11701670" cy="856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3">
            <a:extLst>
              <a:ext uri="{FF2B5EF4-FFF2-40B4-BE49-F238E27FC236}">
                <a16:creationId xmlns:a16="http://schemas.microsoft.com/office/drawing/2014/main" id="{00000000-0008-0000-7300-00002800000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26434" y="821634"/>
            <a:ext cx="9568069" cy="5406887"/>
          </a:xfrm>
          <a:prstGeom prst="rect">
            <a:avLst/>
          </a:prstGeom>
        </p:spPr>
        <p:txBody>
          <a:bodyPr wrap="square" numCol="1" fromWordArt="1">
            <a:prstTxWarp prst="textCanUp">
              <a:avLst>
                <a:gd name="adj" fmla="val 85713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b="1" kern="10" dirty="0">
                <a:ln w="63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MERCI POUR</a:t>
            </a:r>
          </a:p>
          <a:p>
            <a:pPr algn="ctr"/>
            <a:r>
              <a:rPr lang="fr-FR" sz="3600" b="1" kern="10" dirty="0">
                <a:ln w="63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VOTRE</a:t>
            </a:r>
          </a:p>
          <a:p>
            <a:pPr algn="ctr"/>
            <a:r>
              <a:rPr lang="fr-FR" sz="3600" b="1" kern="10" dirty="0">
                <a:ln w="63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AIMABLE ATTENTION</a:t>
            </a:r>
          </a:p>
        </p:txBody>
      </p:sp>
    </p:spTree>
    <p:extLst>
      <p:ext uri="{BB962C8B-B14F-4D97-AF65-F5344CB8AC3E}">
        <p14:creationId xmlns:p14="http://schemas.microsoft.com/office/powerpoint/2010/main" val="2619806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00000000-0008-0000-7300-000006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564683"/>
              </p:ext>
            </p:extLst>
          </p:nvPr>
        </p:nvGraphicFramePr>
        <p:xfrm>
          <a:off x="138906" y="188843"/>
          <a:ext cx="11914187" cy="648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1163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00000000-0008-0000-7300-000005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625875"/>
              </p:ext>
            </p:extLst>
          </p:nvPr>
        </p:nvGraphicFramePr>
        <p:xfrm>
          <a:off x="131763" y="106363"/>
          <a:ext cx="11940967" cy="6479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1122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00000000-0008-0000-7300-000007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895520"/>
              </p:ext>
            </p:extLst>
          </p:nvPr>
        </p:nvGraphicFramePr>
        <p:xfrm>
          <a:off x="131763" y="106364"/>
          <a:ext cx="11914187" cy="6493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2431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00000000-0008-0000-7300-000008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888836"/>
              </p:ext>
            </p:extLst>
          </p:nvPr>
        </p:nvGraphicFramePr>
        <p:xfrm>
          <a:off x="131763" y="1"/>
          <a:ext cx="11914187" cy="6559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751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00000000-0008-0000-7300-000009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010997"/>
              </p:ext>
            </p:extLst>
          </p:nvPr>
        </p:nvGraphicFramePr>
        <p:xfrm>
          <a:off x="131763" y="1"/>
          <a:ext cx="11914187" cy="6586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49409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1869</TotalTime>
  <Words>1547</Words>
  <Application>Microsoft Office PowerPoint</Application>
  <PresentationFormat>Grand écran</PresentationFormat>
  <Paragraphs>516</Paragraphs>
  <Slides>46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53" baseType="lpstr">
      <vt:lpstr>Arial</vt:lpstr>
      <vt:lpstr>Arial Black</vt:lpstr>
      <vt:lpstr>Arial Narrow</vt:lpstr>
      <vt:lpstr>Bahnschrift SemiBold</vt:lpstr>
      <vt:lpstr>Calibri</vt:lpstr>
      <vt:lpstr>Calibri Light</vt:lpstr>
      <vt:lpstr>Thème Office</vt:lpstr>
      <vt:lpstr>Présentation PowerPoint</vt:lpstr>
      <vt:lpstr>Cartographie actualisée des sites prioritaires de surveillance PFA  en 2019 en Guinée Bissau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PERFORMANCE DE LA SURVEILLANCE DES PFA PAR REGION EN 2019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TIDIANE GANAME</dc:creator>
  <cp:lastModifiedBy>TIDIANE GANAME</cp:lastModifiedBy>
  <cp:revision>63</cp:revision>
  <cp:lastPrinted>2019-11-27T12:23:51Z</cp:lastPrinted>
  <dcterms:created xsi:type="dcterms:W3CDTF">2019-11-27T10:40:18Z</dcterms:created>
  <dcterms:modified xsi:type="dcterms:W3CDTF">2019-12-14T18:10:11Z</dcterms:modified>
</cp:coreProperties>
</file>